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Masters/notesMaster1.xml" ContentType="application/vnd.openxmlformats-officedocument.presentationml.notesMaster+xml"/>
  <Override PartName="/ppt/diagrams/drawing2.xml" ContentType="application/vnd.ms-office.drawingml.diagramDrawing+xml"/>
  <Override PartName="/ppt/theme/theme1.xml" ContentType="application/vnd.openxmlformats-officedocument.theme+xml"/>
  <Override PartName="/ppt/diagrams/quickStyle3.xml" ContentType="application/vnd.openxmlformats-officedocument.drawingml.diagramStyl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colors3.xml" ContentType="application/vnd.openxmlformats-officedocument.drawingml.diagramColors+xml"/>
  <Override PartName="/ppt/diagrams/drawing3.xml" ContentType="application/vnd.ms-office.drawingml.diagramDrawing+xml"/>
  <Override PartName="/ppt/diagrams/layout3.xml" ContentType="application/vnd.openxmlformats-officedocument.drawingml.diagramLayout+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147471107" r:id="rId3"/>
    <p:sldId id="2026" r:id="rId4"/>
    <p:sldId id="2025" r:id="rId5"/>
    <p:sldId id="2027" r:id="rId6"/>
    <p:sldId id="2029" r:id="rId7"/>
    <p:sldId id="2070" r:id="rId8"/>
    <p:sldId id="2147471121" r:id="rId9"/>
    <p:sldId id="2147471120" r:id="rId10"/>
    <p:sldId id="2015" r:id="rId11"/>
    <p:sldId id="1997" r:id="rId12"/>
    <p:sldId id="284" r:id="rId13"/>
    <p:sldId id="2147471122" r:id="rId14"/>
    <p:sldId id="474" r:id="rId15"/>
    <p:sldId id="2035" r:id="rId16"/>
    <p:sldId id="2060" r:id="rId17"/>
    <p:sldId id="2061" r:id="rId18"/>
    <p:sldId id="2062" r:id="rId19"/>
    <p:sldId id="321" r:id="rId20"/>
    <p:sldId id="322" r:id="rId21"/>
    <p:sldId id="323" r:id="rId22"/>
    <p:sldId id="2063" r:id="rId23"/>
    <p:sldId id="2046" r:id="rId24"/>
    <p:sldId id="1994" r:id="rId25"/>
    <p:sldId id="2047" r:id="rId26"/>
    <p:sldId id="333" r:id="rId27"/>
    <p:sldId id="2064" r:id="rId28"/>
    <p:sldId id="2049" r:id="rId29"/>
    <p:sldId id="2055" r:id="rId30"/>
    <p:sldId id="2050" r:id="rId31"/>
    <p:sldId id="2051" r:id="rId32"/>
    <p:sldId id="2056" r:id="rId33"/>
    <p:sldId id="2057" r:id="rId34"/>
    <p:sldId id="2017" r:id="rId35"/>
    <p:sldId id="2031" r:id="rId36"/>
    <p:sldId id="2066" r:id="rId37"/>
    <p:sldId id="2058" r:id="rId38"/>
    <p:sldId id="2008" r:id="rId39"/>
    <p:sldId id="2011" r:id="rId40"/>
    <p:sldId id="2018" r:id="rId41"/>
    <p:sldId id="2019" r:id="rId42"/>
    <p:sldId id="2032" r:id="rId43"/>
    <p:sldId id="206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9" autoAdjust="0"/>
    <p:restoredTop sz="94660"/>
  </p:normalViewPr>
  <p:slideViewPr>
    <p:cSldViewPr snapToGrid="0">
      <p:cViewPr varScale="1">
        <p:scale>
          <a:sx n="86" d="100"/>
          <a:sy n="86" d="100"/>
        </p:scale>
        <p:origin x="51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D50D4F-FCD3-4D43-83E6-5BA9AD7ABFC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0B911E8C-8CA7-AE41-A810-392EE4690400}">
      <dgm:prSet/>
      <dgm:spPr>
        <a:solidFill>
          <a:srgbClr val="339FA6"/>
        </a:solidFill>
        <a:ln>
          <a:solidFill>
            <a:schemeClr val="accent1"/>
          </a:solidFill>
        </a:ln>
      </dgm:spPr>
      <dgm:t>
        <a:bodyPr/>
        <a:lstStyle/>
        <a:p>
          <a:r>
            <a:rPr lang="en-US" b="1" i="0"/>
            <a:t>Sense of responsibility to society</a:t>
          </a:r>
          <a:endParaRPr lang="en-US" b="1"/>
        </a:p>
      </dgm:t>
    </dgm:pt>
    <dgm:pt modelId="{C4A8BD9F-026C-3743-BF95-8E7784D7B8D1}" type="parTrans" cxnId="{416DC48B-D742-6A46-AEAF-81231B28896B}">
      <dgm:prSet/>
      <dgm:spPr/>
      <dgm:t>
        <a:bodyPr/>
        <a:lstStyle/>
        <a:p>
          <a:endParaRPr lang="en-US"/>
        </a:p>
      </dgm:t>
    </dgm:pt>
    <dgm:pt modelId="{A5A321F3-476B-334F-8665-4779192A4ECF}" type="sibTrans" cxnId="{416DC48B-D742-6A46-AEAF-81231B28896B}">
      <dgm:prSet/>
      <dgm:spPr/>
      <dgm:t>
        <a:bodyPr/>
        <a:lstStyle/>
        <a:p>
          <a:endParaRPr lang="en-US"/>
        </a:p>
      </dgm:t>
    </dgm:pt>
    <dgm:pt modelId="{747161AD-0591-824D-BECF-E8C653277E20}">
      <dgm:prSet/>
      <dgm:spPr>
        <a:solidFill>
          <a:srgbClr val="F15D3A"/>
        </a:solidFill>
      </dgm:spPr>
      <dgm:t>
        <a:bodyPr/>
        <a:lstStyle/>
        <a:p>
          <a:r>
            <a:rPr lang="en-US" b="1" i="0">
              <a:solidFill>
                <a:schemeClr val="bg1"/>
              </a:solidFill>
            </a:rPr>
            <a:t>Attention to social issues, external claims, partnerships</a:t>
          </a:r>
          <a:endParaRPr lang="en-US" b="1">
            <a:solidFill>
              <a:schemeClr val="bg1"/>
            </a:solidFill>
          </a:endParaRPr>
        </a:p>
      </dgm:t>
    </dgm:pt>
    <dgm:pt modelId="{B24C51D5-7A02-DB49-8354-0455CBA328D0}" type="parTrans" cxnId="{A1E94803-0B84-094B-B77A-E841046D748D}">
      <dgm:prSet/>
      <dgm:spPr/>
      <dgm:t>
        <a:bodyPr/>
        <a:lstStyle/>
        <a:p>
          <a:endParaRPr lang="en-US"/>
        </a:p>
      </dgm:t>
    </dgm:pt>
    <dgm:pt modelId="{C889EB28-BFAB-394A-9CDF-303777174A0C}" type="sibTrans" cxnId="{A1E94803-0B84-094B-B77A-E841046D748D}">
      <dgm:prSet/>
      <dgm:spPr/>
      <dgm:t>
        <a:bodyPr/>
        <a:lstStyle/>
        <a:p>
          <a:endParaRPr lang="en-US"/>
        </a:p>
      </dgm:t>
    </dgm:pt>
    <dgm:pt modelId="{8E8C2E97-4D1F-D446-A330-A04ECA78FBE4}">
      <dgm:prSet/>
      <dgm:spPr>
        <a:solidFill>
          <a:srgbClr val="339FA6"/>
        </a:solidFill>
        <a:ln>
          <a:solidFill>
            <a:schemeClr val="accent1"/>
          </a:solidFill>
        </a:ln>
      </dgm:spPr>
      <dgm:t>
        <a:bodyPr/>
        <a:lstStyle/>
        <a:p>
          <a:r>
            <a:rPr lang="en-US" b="1" i="0"/>
            <a:t>Respect for moral autonomy and climate of mutual trust</a:t>
          </a:r>
          <a:endParaRPr lang="en-US" b="1"/>
        </a:p>
      </dgm:t>
    </dgm:pt>
    <dgm:pt modelId="{F69E2770-0869-294E-8101-64B4D5C9A842}" type="parTrans" cxnId="{E7C1AE5F-93C8-E041-B1C3-DDFA3765081C}">
      <dgm:prSet/>
      <dgm:spPr/>
      <dgm:t>
        <a:bodyPr/>
        <a:lstStyle/>
        <a:p>
          <a:endParaRPr lang="en-US"/>
        </a:p>
      </dgm:t>
    </dgm:pt>
    <dgm:pt modelId="{630B5978-41BB-AC4E-8A36-135708CAAA98}" type="sibTrans" cxnId="{E7C1AE5F-93C8-E041-B1C3-DDFA3765081C}">
      <dgm:prSet/>
      <dgm:spPr/>
      <dgm:t>
        <a:bodyPr/>
        <a:lstStyle/>
        <a:p>
          <a:endParaRPr lang="en-US"/>
        </a:p>
      </dgm:t>
    </dgm:pt>
    <dgm:pt modelId="{1E703D7F-195E-2745-9D54-6C6C90923182}">
      <dgm:prSet/>
      <dgm:spPr>
        <a:solidFill>
          <a:srgbClr val="F15D3A"/>
        </a:solidFill>
      </dgm:spPr>
      <dgm:t>
        <a:bodyPr/>
        <a:lstStyle/>
        <a:p>
          <a:r>
            <a:rPr lang="en-US" b="1" i="0">
              <a:solidFill>
                <a:schemeClr val="bg1"/>
              </a:solidFill>
            </a:rPr>
            <a:t>Decentralizing decision making</a:t>
          </a:r>
          <a:endParaRPr lang="en-US" b="1">
            <a:solidFill>
              <a:schemeClr val="bg1"/>
            </a:solidFill>
          </a:endParaRPr>
        </a:p>
      </dgm:t>
    </dgm:pt>
    <dgm:pt modelId="{40EF126A-EAFC-5544-8C0D-75646593FB1C}" type="parTrans" cxnId="{1ADA972B-FCF3-5E4C-A639-7F0032A0E5EA}">
      <dgm:prSet/>
      <dgm:spPr/>
      <dgm:t>
        <a:bodyPr/>
        <a:lstStyle/>
        <a:p>
          <a:endParaRPr lang="en-US"/>
        </a:p>
      </dgm:t>
    </dgm:pt>
    <dgm:pt modelId="{FE36DDA6-4E15-AE4F-B9E7-3CED7A41E5E9}" type="sibTrans" cxnId="{1ADA972B-FCF3-5E4C-A639-7F0032A0E5EA}">
      <dgm:prSet/>
      <dgm:spPr/>
      <dgm:t>
        <a:bodyPr/>
        <a:lstStyle/>
        <a:p>
          <a:endParaRPr lang="en-US"/>
        </a:p>
      </dgm:t>
    </dgm:pt>
    <dgm:pt modelId="{E6541392-6C66-D740-8DCC-26E0E8E30286}">
      <dgm:prSet/>
      <dgm:spPr>
        <a:solidFill>
          <a:srgbClr val="339FA6"/>
        </a:solidFill>
        <a:ln>
          <a:solidFill>
            <a:schemeClr val="accent1"/>
          </a:solidFill>
        </a:ln>
      </dgm:spPr>
      <dgm:t>
        <a:bodyPr/>
        <a:lstStyle/>
        <a:p>
          <a:r>
            <a:rPr lang="en-US" b="1" i="0"/>
            <a:t>Ethical deliberation</a:t>
          </a:r>
          <a:endParaRPr lang="en-US" b="1"/>
        </a:p>
      </dgm:t>
    </dgm:pt>
    <dgm:pt modelId="{155E7697-ACF8-6D49-BDA6-B1B5731C07CD}" type="parTrans" cxnId="{0C9FCA52-45D1-3C4A-A4F2-5556589FED63}">
      <dgm:prSet/>
      <dgm:spPr/>
      <dgm:t>
        <a:bodyPr/>
        <a:lstStyle/>
        <a:p>
          <a:endParaRPr lang="en-US"/>
        </a:p>
      </dgm:t>
    </dgm:pt>
    <dgm:pt modelId="{1BB244C3-CE79-B143-A666-54D6AA35CB0F}" type="sibTrans" cxnId="{0C9FCA52-45D1-3C4A-A4F2-5556589FED63}">
      <dgm:prSet/>
      <dgm:spPr/>
      <dgm:t>
        <a:bodyPr/>
        <a:lstStyle/>
        <a:p>
          <a:endParaRPr lang="en-US"/>
        </a:p>
      </dgm:t>
    </dgm:pt>
    <dgm:pt modelId="{A0FDCC22-8A58-514B-A9E7-12540D2DC14A}">
      <dgm:prSet/>
      <dgm:spPr>
        <a:solidFill>
          <a:srgbClr val="F15D3A"/>
        </a:solidFill>
      </dgm:spPr>
      <dgm:t>
        <a:bodyPr/>
        <a:lstStyle/>
        <a:p>
          <a:r>
            <a:rPr lang="en-US" b="1">
              <a:solidFill>
                <a:schemeClr val="bg1"/>
              </a:solidFill>
            </a:rPr>
            <a:t>Specific way of making decisions</a:t>
          </a:r>
        </a:p>
      </dgm:t>
    </dgm:pt>
    <dgm:pt modelId="{5589B31C-6F97-6F49-8EC9-7DC6193D1688}" type="parTrans" cxnId="{26C2458D-99F0-4F4E-9B18-904DD7076324}">
      <dgm:prSet/>
      <dgm:spPr/>
      <dgm:t>
        <a:bodyPr/>
        <a:lstStyle/>
        <a:p>
          <a:endParaRPr lang="en-US"/>
        </a:p>
      </dgm:t>
    </dgm:pt>
    <dgm:pt modelId="{B975545E-7BA7-2B4B-9814-9D2F5F641F74}" type="sibTrans" cxnId="{26C2458D-99F0-4F4E-9B18-904DD7076324}">
      <dgm:prSet/>
      <dgm:spPr/>
      <dgm:t>
        <a:bodyPr/>
        <a:lstStyle/>
        <a:p>
          <a:endParaRPr lang="en-US"/>
        </a:p>
      </dgm:t>
    </dgm:pt>
    <dgm:pt modelId="{4C54173D-CC29-8348-938B-08B972A486C2}">
      <dgm:prSet/>
      <dgm:spPr>
        <a:solidFill>
          <a:srgbClr val="F15D3A"/>
        </a:solidFill>
      </dgm:spPr>
      <dgm:t>
        <a:bodyPr/>
        <a:lstStyle/>
        <a:p>
          <a:r>
            <a:rPr lang="en-US" b="1" i="0">
              <a:solidFill>
                <a:schemeClr val="bg1"/>
              </a:solidFill>
            </a:rPr>
            <a:t>Relying on people to come forward and voice concerns</a:t>
          </a:r>
          <a:endParaRPr lang="en-US" b="1">
            <a:solidFill>
              <a:schemeClr val="bg1"/>
            </a:solidFill>
          </a:endParaRPr>
        </a:p>
      </dgm:t>
    </dgm:pt>
    <dgm:pt modelId="{35CB3578-A693-3B49-A3E6-3FD08E0CAB88}" type="parTrans" cxnId="{80DA010B-6594-D84C-A776-C7F7213B709E}">
      <dgm:prSet/>
      <dgm:spPr/>
      <dgm:t>
        <a:bodyPr/>
        <a:lstStyle/>
        <a:p>
          <a:endParaRPr lang="en-US"/>
        </a:p>
      </dgm:t>
    </dgm:pt>
    <dgm:pt modelId="{FC282EB1-47BE-6944-B706-9FBCACF68AFC}" type="sibTrans" cxnId="{80DA010B-6594-D84C-A776-C7F7213B709E}">
      <dgm:prSet/>
      <dgm:spPr/>
      <dgm:t>
        <a:bodyPr/>
        <a:lstStyle/>
        <a:p>
          <a:endParaRPr lang="en-US"/>
        </a:p>
      </dgm:t>
    </dgm:pt>
    <dgm:pt modelId="{3FB9237E-EE5E-ED46-B13A-FCDABD1AA7FE}" type="pres">
      <dgm:prSet presAssocID="{4ED50D4F-FCD3-4D43-83E6-5BA9AD7ABFC2}" presName="Name0" presStyleCnt="0">
        <dgm:presLayoutVars>
          <dgm:dir/>
          <dgm:animLvl val="lvl"/>
          <dgm:resizeHandles val="exact"/>
        </dgm:presLayoutVars>
      </dgm:prSet>
      <dgm:spPr/>
    </dgm:pt>
    <dgm:pt modelId="{4E4163DB-8584-EC48-BA08-E464E14EC063}" type="pres">
      <dgm:prSet presAssocID="{0B911E8C-8CA7-AE41-A810-392EE4690400}" presName="linNode" presStyleCnt="0"/>
      <dgm:spPr/>
    </dgm:pt>
    <dgm:pt modelId="{9C311927-FAE7-E041-A6E5-E6FBA050147A}" type="pres">
      <dgm:prSet presAssocID="{0B911E8C-8CA7-AE41-A810-392EE4690400}" presName="parentText" presStyleLbl="node1" presStyleIdx="0" presStyleCnt="3">
        <dgm:presLayoutVars>
          <dgm:chMax val="1"/>
          <dgm:bulletEnabled val="1"/>
        </dgm:presLayoutVars>
      </dgm:prSet>
      <dgm:spPr/>
    </dgm:pt>
    <dgm:pt modelId="{AFC47F99-B063-F946-8AF7-CE5515B03555}" type="pres">
      <dgm:prSet presAssocID="{0B911E8C-8CA7-AE41-A810-392EE4690400}" presName="descendantText" presStyleLbl="alignAccFollowNode1" presStyleIdx="0" presStyleCnt="3">
        <dgm:presLayoutVars>
          <dgm:bulletEnabled val="1"/>
        </dgm:presLayoutVars>
      </dgm:prSet>
      <dgm:spPr/>
    </dgm:pt>
    <dgm:pt modelId="{A00FE881-86C2-314D-B90B-8E8EFD6B0EF4}" type="pres">
      <dgm:prSet presAssocID="{A5A321F3-476B-334F-8665-4779192A4ECF}" presName="sp" presStyleCnt="0"/>
      <dgm:spPr/>
    </dgm:pt>
    <dgm:pt modelId="{1A4F69F6-2668-9B45-9A1D-DE192B291C6F}" type="pres">
      <dgm:prSet presAssocID="{8E8C2E97-4D1F-D446-A330-A04ECA78FBE4}" presName="linNode" presStyleCnt="0"/>
      <dgm:spPr/>
    </dgm:pt>
    <dgm:pt modelId="{3A127514-DF78-4144-AA4D-75A05D8D43F9}" type="pres">
      <dgm:prSet presAssocID="{8E8C2E97-4D1F-D446-A330-A04ECA78FBE4}" presName="parentText" presStyleLbl="node1" presStyleIdx="1" presStyleCnt="3">
        <dgm:presLayoutVars>
          <dgm:chMax val="1"/>
          <dgm:bulletEnabled val="1"/>
        </dgm:presLayoutVars>
      </dgm:prSet>
      <dgm:spPr/>
    </dgm:pt>
    <dgm:pt modelId="{F55E38BE-75F7-B04D-B853-E938B7429A4E}" type="pres">
      <dgm:prSet presAssocID="{8E8C2E97-4D1F-D446-A330-A04ECA78FBE4}" presName="descendantText" presStyleLbl="alignAccFollowNode1" presStyleIdx="1" presStyleCnt="3">
        <dgm:presLayoutVars>
          <dgm:bulletEnabled val="1"/>
        </dgm:presLayoutVars>
      </dgm:prSet>
      <dgm:spPr/>
    </dgm:pt>
    <dgm:pt modelId="{F3B57313-858B-B04F-BE8C-413CA5954411}" type="pres">
      <dgm:prSet presAssocID="{630B5978-41BB-AC4E-8A36-135708CAAA98}" presName="sp" presStyleCnt="0"/>
      <dgm:spPr/>
    </dgm:pt>
    <dgm:pt modelId="{BAC316D0-A32A-B148-877A-67C2759C270B}" type="pres">
      <dgm:prSet presAssocID="{E6541392-6C66-D740-8DCC-26E0E8E30286}" presName="linNode" presStyleCnt="0"/>
      <dgm:spPr/>
    </dgm:pt>
    <dgm:pt modelId="{8131FF1A-D6EF-C247-A8EA-101A813DFB84}" type="pres">
      <dgm:prSet presAssocID="{E6541392-6C66-D740-8DCC-26E0E8E30286}" presName="parentText" presStyleLbl="node1" presStyleIdx="2" presStyleCnt="3">
        <dgm:presLayoutVars>
          <dgm:chMax val="1"/>
          <dgm:bulletEnabled val="1"/>
        </dgm:presLayoutVars>
      </dgm:prSet>
      <dgm:spPr/>
    </dgm:pt>
    <dgm:pt modelId="{AF19D5B5-A9C9-9949-BA9F-6F825B42D790}" type="pres">
      <dgm:prSet presAssocID="{E6541392-6C66-D740-8DCC-26E0E8E30286}" presName="descendantText" presStyleLbl="alignAccFollowNode1" presStyleIdx="2" presStyleCnt="3">
        <dgm:presLayoutVars>
          <dgm:bulletEnabled val="1"/>
        </dgm:presLayoutVars>
      </dgm:prSet>
      <dgm:spPr/>
    </dgm:pt>
  </dgm:ptLst>
  <dgm:cxnLst>
    <dgm:cxn modelId="{A1E94803-0B84-094B-B77A-E841046D748D}" srcId="{0B911E8C-8CA7-AE41-A810-392EE4690400}" destId="{747161AD-0591-824D-BECF-E8C653277E20}" srcOrd="0" destOrd="0" parTransId="{B24C51D5-7A02-DB49-8354-0455CBA328D0}" sibTransId="{C889EB28-BFAB-394A-9CDF-303777174A0C}"/>
    <dgm:cxn modelId="{80DA010B-6594-D84C-A776-C7F7213B709E}" srcId="{8E8C2E97-4D1F-D446-A330-A04ECA78FBE4}" destId="{4C54173D-CC29-8348-938B-08B972A486C2}" srcOrd="1" destOrd="0" parTransId="{35CB3578-A693-3B49-A3E6-3FD08E0CAB88}" sibTransId="{FC282EB1-47BE-6944-B706-9FBCACF68AFC}"/>
    <dgm:cxn modelId="{1ADA972B-FCF3-5E4C-A639-7F0032A0E5EA}" srcId="{8E8C2E97-4D1F-D446-A330-A04ECA78FBE4}" destId="{1E703D7F-195E-2745-9D54-6C6C90923182}" srcOrd="0" destOrd="0" parTransId="{40EF126A-EAFC-5544-8C0D-75646593FB1C}" sibTransId="{FE36DDA6-4E15-AE4F-B9E7-3CED7A41E5E9}"/>
    <dgm:cxn modelId="{E7C1AE5F-93C8-E041-B1C3-DDFA3765081C}" srcId="{4ED50D4F-FCD3-4D43-83E6-5BA9AD7ABFC2}" destId="{8E8C2E97-4D1F-D446-A330-A04ECA78FBE4}" srcOrd="1" destOrd="0" parTransId="{F69E2770-0869-294E-8101-64B4D5C9A842}" sibTransId="{630B5978-41BB-AC4E-8A36-135708CAAA98}"/>
    <dgm:cxn modelId="{7124EB60-D9ED-6E40-8B11-8E326F03C19E}" type="presOf" srcId="{1E703D7F-195E-2745-9D54-6C6C90923182}" destId="{F55E38BE-75F7-B04D-B853-E938B7429A4E}" srcOrd="0" destOrd="0" presId="urn:microsoft.com/office/officeart/2005/8/layout/vList5"/>
    <dgm:cxn modelId="{DE9B946A-21EB-CA42-B306-4851BC3F864D}" type="presOf" srcId="{E6541392-6C66-D740-8DCC-26E0E8E30286}" destId="{8131FF1A-D6EF-C247-A8EA-101A813DFB84}" srcOrd="0" destOrd="0" presId="urn:microsoft.com/office/officeart/2005/8/layout/vList5"/>
    <dgm:cxn modelId="{2762AA4E-3AD1-7C42-BF64-559FBA74D754}" type="presOf" srcId="{8E8C2E97-4D1F-D446-A330-A04ECA78FBE4}" destId="{3A127514-DF78-4144-AA4D-75A05D8D43F9}" srcOrd="0" destOrd="0" presId="urn:microsoft.com/office/officeart/2005/8/layout/vList5"/>
    <dgm:cxn modelId="{0C9FCA52-45D1-3C4A-A4F2-5556589FED63}" srcId="{4ED50D4F-FCD3-4D43-83E6-5BA9AD7ABFC2}" destId="{E6541392-6C66-D740-8DCC-26E0E8E30286}" srcOrd="2" destOrd="0" parTransId="{155E7697-ACF8-6D49-BDA6-B1B5731C07CD}" sibTransId="{1BB244C3-CE79-B143-A666-54D6AA35CB0F}"/>
    <dgm:cxn modelId="{365D7974-4DC6-3B43-9BD1-A2DDFC2EB869}" type="presOf" srcId="{4ED50D4F-FCD3-4D43-83E6-5BA9AD7ABFC2}" destId="{3FB9237E-EE5E-ED46-B13A-FCDABD1AA7FE}" srcOrd="0" destOrd="0" presId="urn:microsoft.com/office/officeart/2005/8/layout/vList5"/>
    <dgm:cxn modelId="{416DC48B-D742-6A46-AEAF-81231B28896B}" srcId="{4ED50D4F-FCD3-4D43-83E6-5BA9AD7ABFC2}" destId="{0B911E8C-8CA7-AE41-A810-392EE4690400}" srcOrd="0" destOrd="0" parTransId="{C4A8BD9F-026C-3743-BF95-8E7784D7B8D1}" sibTransId="{A5A321F3-476B-334F-8665-4779192A4ECF}"/>
    <dgm:cxn modelId="{26C2458D-99F0-4F4E-9B18-904DD7076324}" srcId="{E6541392-6C66-D740-8DCC-26E0E8E30286}" destId="{A0FDCC22-8A58-514B-A9E7-12540D2DC14A}" srcOrd="0" destOrd="0" parTransId="{5589B31C-6F97-6F49-8EC9-7DC6193D1688}" sibTransId="{B975545E-7BA7-2B4B-9814-9D2F5F641F74}"/>
    <dgm:cxn modelId="{8F17488E-42BF-A248-9A00-E3DE595D15DE}" type="presOf" srcId="{A0FDCC22-8A58-514B-A9E7-12540D2DC14A}" destId="{AF19D5B5-A9C9-9949-BA9F-6F825B42D790}" srcOrd="0" destOrd="0" presId="urn:microsoft.com/office/officeart/2005/8/layout/vList5"/>
    <dgm:cxn modelId="{A4F82CCD-8053-9F49-A2AC-9A1F11B09F9B}" type="presOf" srcId="{747161AD-0591-824D-BECF-E8C653277E20}" destId="{AFC47F99-B063-F946-8AF7-CE5515B03555}" srcOrd="0" destOrd="0" presId="urn:microsoft.com/office/officeart/2005/8/layout/vList5"/>
    <dgm:cxn modelId="{37617BE2-E178-9042-AAB6-8611C0014CE8}" type="presOf" srcId="{4C54173D-CC29-8348-938B-08B972A486C2}" destId="{F55E38BE-75F7-B04D-B853-E938B7429A4E}" srcOrd="0" destOrd="1" presId="urn:microsoft.com/office/officeart/2005/8/layout/vList5"/>
    <dgm:cxn modelId="{57A7E5ED-B57F-E346-81F0-2FA5AD1CF03F}" type="presOf" srcId="{0B911E8C-8CA7-AE41-A810-392EE4690400}" destId="{9C311927-FAE7-E041-A6E5-E6FBA050147A}" srcOrd="0" destOrd="0" presId="urn:microsoft.com/office/officeart/2005/8/layout/vList5"/>
    <dgm:cxn modelId="{DF0B2EEB-49BD-7B4A-B40E-323C916F6ECC}" type="presParOf" srcId="{3FB9237E-EE5E-ED46-B13A-FCDABD1AA7FE}" destId="{4E4163DB-8584-EC48-BA08-E464E14EC063}" srcOrd="0" destOrd="0" presId="urn:microsoft.com/office/officeart/2005/8/layout/vList5"/>
    <dgm:cxn modelId="{C70B9536-74D7-B441-A5DF-0F74BE731BA9}" type="presParOf" srcId="{4E4163DB-8584-EC48-BA08-E464E14EC063}" destId="{9C311927-FAE7-E041-A6E5-E6FBA050147A}" srcOrd="0" destOrd="0" presId="urn:microsoft.com/office/officeart/2005/8/layout/vList5"/>
    <dgm:cxn modelId="{2AFFAD0A-8006-0E43-BA27-AE452ACF094C}" type="presParOf" srcId="{4E4163DB-8584-EC48-BA08-E464E14EC063}" destId="{AFC47F99-B063-F946-8AF7-CE5515B03555}" srcOrd="1" destOrd="0" presId="urn:microsoft.com/office/officeart/2005/8/layout/vList5"/>
    <dgm:cxn modelId="{58FF2C15-3EB9-0147-8BA9-FBF22977BD10}" type="presParOf" srcId="{3FB9237E-EE5E-ED46-B13A-FCDABD1AA7FE}" destId="{A00FE881-86C2-314D-B90B-8E8EFD6B0EF4}" srcOrd="1" destOrd="0" presId="urn:microsoft.com/office/officeart/2005/8/layout/vList5"/>
    <dgm:cxn modelId="{6A7E2E57-1B66-CF4A-9E5D-907CD50491CF}" type="presParOf" srcId="{3FB9237E-EE5E-ED46-B13A-FCDABD1AA7FE}" destId="{1A4F69F6-2668-9B45-9A1D-DE192B291C6F}" srcOrd="2" destOrd="0" presId="urn:microsoft.com/office/officeart/2005/8/layout/vList5"/>
    <dgm:cxn modelId="{693C32E0-2EAB-8E44-9234-574DE1D73AE7}" type="presParOf" srcId="{1A4F69F6-2668-9B45-9A1D-DE192B291C6F}" destId="{3A127514-DF78-4144-AA4D-75A05D8D43F9}" srcOrd="0" destOrd="0" presId="urn:microsoft.com/office/officeart/2005/8/layout/vList5"/>
    <dgm:cxn modelId="{D308BC0B-173C-124C-96C0-55C0F86BE314}" type="presParOf" srcId="{1A4F69F6-2668-9B45-9A1D-DE192B291C6F}" destId="{F55E38BE-75F7-B04D-B853-E938B7429A4E}" srcOrd="1" destOrd="0" presId="urn:microsoft.com/office/officeart/2005/8/layout/vList5"/>
    <dgm:cxn modelId="{2A632A35-AA87-5C4F-A4D6-1B1273F6326B}" type="presParOf" srcId="{3FB9237E-EE5E-ED46-B13A-FCDABD1AA7FE}" destId="{F3B57313-858B-B04F-BE8C-413CA5954411}" srcOrd="3" destOrd="0" presId="urn:microsoft.com/office/officeart/2005/8/layout/vList5"/>
    <dgm:cxn modelId="{B60CF13C-7832-6A46-A9FD-5DB233380993}" type="presParOf" srcId="{3FB9237E-EE5E-ED46-B13A-FCDABD1AA7FE}" destId="{BAC316D0-A32A-B148-877A-67C2759C270B}" srcOrd="4" destOrd="0" presId="urn:microsoft.com/office/officeart/2005/8/layout/vList5"/>
    <dgm:cxn modelId="{D4583775-24FB-C044-8074-204F4DD92F33}" type="presParOf" srcId="{BAC316D0-A32A-B148-877A-67C2759C270B}" destId="{8131FF1A-D6EF-C247-A8EA-101A813DFB84}" srcOrd="0" destOrd="0" presId="urn:microsoft.com/office/officeart/2005/8/layout/vList5"/>
    <dgm:cxn modelId="{3525B84A-F53D-DA40-82CE-85295CB346DA}" type="presParOf" srcId="{BAC316D0-A32A-B148-877A-67C2759C270B}" destId="{AF19D5B5-A9C9-9949-BA9F-6F825B42D79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7C707D-E3CA-E148-898D-934D4E88F0EF}"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US"/>
        </a:p>
      </dgm:t>
    </dgm:pt>
    <dgm:pt modelId="{AF73DDED-3172-A14D-B7A2-F2FA6A17B847}">
      <dgm:prSet phldrT="[Text]"/>
      <dgm:spPr>
        <a:solidFill>
          <a:srgbClr val="339FA6"/>
        </a:solidFill>
      </dgm:spPr>
      <dgm:t>
        <a:bodyPr/>
        <a:lstStyle/>
        <a:p>
          <a:r>
            <a:rPr lang="en-US"/>
            <a:t>Idea</a:t>
          </a:r>
        </a:p>
      </dgm:t>
    </dgm:pt>
    <dgm:pt modelId="{5F3838FE-A1B5-5346-9367-620EB2A291BC}" type="parTrans" cxnId="{9BB09B7A-5B27-2A40-A086-8931FD66FF4A}">
      <dgm:prSet/>
      <dgm:spPr/>
      <dgm:t>
        <a:bodyPr/>
        <a:lstStyle/>
        <a:p>
          <a:endParaRPr lang="en-US"/>
        </a:p>
      </dgm:t>
    </dgm:pt>
    <dgm:pt modelId="{DD952013-A938-084B-90EB-7BCF38ECF856}" type="sibTrans" cxnId="{9BB09B7A-5B27-2A40-A086-8931FD66FF4A}">
      <dgm:prSet/>
      <dgm:spPr/>
      <dgm:t>
        <a:bodyPr/>
        <a:lstStyle/>
        <a:p>
          <a:endParaRPr lang="en-US"/>
        </a:p>
      </dgm:t>
    </dgm:pt>
    <dgm:pt modelId="{C8CC69F6-7A1D-EB46-9EA2-663C29CC1240}">
      <dgm:prSet phldrT="[Text]" custT="1"/>
      <dgm:spPr/>
      <dgm:t>
        <a:bodyPr/>
        <a:lstStyle/>
        <a:p>
          <a:r>
            <a:rPr lang="en-US" sz="1400">
              <a:solidFill>
                <a:schemeClr val="tx1"/>
              </a:solidFill>
            </a:rPr>
            <a:t>Technical and Market Research</a:t>
          </a:r>
        </a:p>
      </dgm:t>
    </dgm:pt>
    <dgm:pt modelId="{AC45AE5D-EBE4-5C47-A661-DCCDBAA21047}" type="parTrans" cxnId="{903A3AB6-72B2-DF45-A0C1-8B69FE758D24}">
      <dgm:prSet/>
      <dgm:spPr/>
      <dgm:t>
        <a:bodyPr/>
        <a:lstStyle/>
        <a:p>
          <a:endParaRPr lang="en-US"/>
        </a:p>
      </dgm:t>
    </dgm:pt>
    <dgm:pt modelId="{7F4ED911-EB8F-9D48-90DE-27DF1F910F68}" type="sibTrans" cxnId="{903A3AB6-72B2-DF45-A0C1-8B69FE758D24}">
      <dgm:prSet/>
      <dgm:spPr/>
      <dgm:t>
        <a:bodyPr/>
        <a:lstStyle/>
        <a:p>
          <a:endParaRPr lang="en-US"/>
        </a:p>
      </dgm:t>
    </dgm:pt>
    <dgm:pt modelId="{A787BBDA-2C0C-304A-B714-7C19BC9F3A4B}">
      <dgm:prSet phldrT="[Text]" custT="1"/>
      <dgm:spPr/>
      <dgm:t>
        <a:bodyPr/>
        <a:lstStyle/>
        <a:p>
          <a:r>
            <a:rPr lang="en-US" sz="1400">
              <a:solidFill>
                <a:schemeClr val="accent2">
                  <a:lumMod val="75000"/>
                </a:schemeClr>
              </a:solidFill>
            </a:rPr>
            <a:t>Case-Based Analysis (Case-Based Ethical Analysis of similar product ideas and their outcomes; what lessons/risks may transfer to this project?)</a:t>
          </a:r>
        </a:p>
      </dgm:t>
    </dgm:pt>
    <dgm:pt modelId="{0424C8EA-69C0-3F44-A071-E50CEDE44F06}" type="parTrans" cxnId="{73E1AB38-4E21-9047-962C-0BB7291BDE1B}">
      <dgm:prSet/>
      <dgm:spPr/>
      <dgm:t>
        <a:bodyPr/>
        <a:lstStyle/>
        <a:p>
          <a:endParaRPr lang="en-US"/>
        </a:p>
      </dgm:t>
    </dgm:pt>
    <dgm:pt modelId="{F20C23C3-D37B-B443-B2C5-AB41EA1C21A0}" type="sibTrans" cxnId="{73E1AB38-4E21-9047-962C-0BB7291BDE1B}">
      <dgm:prSet/>
      <dgm:spPr/>
      <dgm:t>
        <a:bodyPr/>
        <a:lstStyle/>
        <a:p>
          <a:endParaRPr lang="en-US"/>
        </a:p>
      </dgm:t>
    </dgm:pt>
    <dgm:pt modelId="{B997B96A-04C1-A146-8B6B-EC2769527C7D}">
      <dgm:prSet phldrT="[Text]"/>
      <dgm:spPr>
        <a:solidFill>
          <a:srgbClr val="339FA6"/>
        </a:solidFill>
      </dgm:spPr>
      <dgm:t>
        <a:bodyPr/>
        <a:lstStyle/>
        <a:p>
          <a:r>
            <a:rPr lang="en-US"/>
            <a:t>Sketch</a:t>
          </a:r>
        </a:p>
      </dgm:t>
    </dgm:pt>
    <dgm:pt modelId="{5BBC1110-E0D7-B844-BDBA-D72F54DC9FCD}" type="parTrans" cxnId="{11EF7CCC-04DD-F845-9BAD-BDC680E27D1D}">
      <dgm:prSet/>
      <dgm:spPr/>
      <dgm:t>
        <a:bodyPr/>
        <a:lstStyle/>
        <a:p>
          <a:endParaRPr lang="en-US"/>
        </a:p>
      </dgm:t>
    </dgm:pt>
    <dgm:pt modelId="{7FA2286E-F467-B346-8328-987C5C324A92}" type="sibTrans" cxnId="{11EF7CCC-04DD-F845-9BAD-BDC680E27D1D}">
      <dgm:prSet/>
      <dgm:spPr/>
      <dgm:t>
        <a:bodyPr/>
        <a:lstStyle/>
        <a:p>
          <a:endParaRPr lang="en-US"/>
        </a:p>
      </dgm:t>
    </dgm:pt>
    <dgm:pt modelId="{9FEB32E7-6547-4042-994C-20F8A5A09C7B}">
      <dgm:prSet phldrT="[Text]" custT="1"/>
      <dgm:spPr/>
      <dgm:t>
        <a:bodyPr/>
        <a:lstStyle/>
        <a:p>
          <a:r>
            <a:rPr lang="en-US" sz="1400">
              <a:solidFill>
                <a:schemeClr val="tx1"/>
              </a:solidFill>
            </a:rPr>
            <a:t>Early Storyboarding/Wireframing of Product Functionality</a:t>
          </a:r>
        </a:p>
      </dgm:t>
    </dgm:pt>
    <dgm:pt modelId="{30040484-9434-BC47-8DFF-8AC3B1195DD5}" type="parTrans" cxnId="{492E7C6E-940B-CC44-AB1A-229B4609B963}">
      <dgm:prSet/>
      <dgm:spPr/>
      <dgm:t>
        <a:bodyPr/>
        <a:lstStyle/>
        <a:p>
          <a:endParaRPr lang="en-US"/>
        </a:p>
      </dgm:t>
    </dgm:pt>
    <dgm:pt modelId="{EE11F2EC-BBBD-6540-9067-CD88826B6DB7}" type="sibTrans" cxnId="{492E7C6E-940B-CC44-AB1A-229B4609B963}">
      <dgm:prSet/>
      <dgm:spPr/>
      <dgm:t>
        <a:bodyPr/>
        <a:lstStyle/>
        <a:p>
          <a:endParaRPr lang="en-US"/>
        </a:p>
      </dgm:t>
    </dgm:pt>
    <dgm:pt modelId="{0AA98FDB-FE89-3540-A123-4DE611849209}">
      <dgm:prSet phldrT="[Text]" custT="1"/>
      <dgm:spPr/>
      <dgm:t>
        <a:bodyPr/>
        <a:lstStyle/>
        <a:p>
          <a:r>
            <a:rPr lang="en-US" sz="1400">
              <a:solidFill>
                <a:schemeClr val="accent2">
                  <a:lumMod val="75000"/>
                </a:schemeClr>
              </a:solidFill>
            </a:rPr>
            <a:t>Expanding the Circle (broaden your vision of stakeholder needs/capacities/interests beyond ideal user. Also, what are the dual-use cases?)</a:t>
          </a:r>
        </a:p>
      </dgm:t>
    </dgm:pt>
    <dgm:pt modelId="{6AE8E22E-C49E-E34E-9812-68D291F0248C}" type="parTrans" cxnId="{F8E21033-1E60-C843-9E52-E305DD0919E6}">
      <dgm:prSet/>
      <dgm:spPr/>
      <dgm:t>
        <a:bodyPr/>
        <a:lstStyle/>
        <a:p>
          <a:endParaRPr lang="en-US"/>
        </a:p>
      </dgm:t>
    </dgm:pt>
    <dgm:pt modelId="{60D13481-1BE2-3348-AAF0-3B6BAA464526}" type="sibTrans" cxnId="{F8E21033-1E60-C843-9E52-E305DD0919E6}">
      <dgm:prSet/>
      <dgm:spPr/>
      <dgm:t>
        <a:bodyPr/>
        <a:lstStyle/>
        <a:p>
          <a:endParaRPr lang="en-US"/>
        </a:p>
      </dgm:t>
    </dgm:pt>
    <dgm:pt modelId="{77ACC4F5-C925-014E-9349-E53D4583118A}">
      <dgm:prSet phldrT="[Text]"/>
      <dgm:spPr>
        <a:solidFill>
          <a:srgbClr val="339FA6"/>
        </a:solidFill>
      </dgm:spPr>
      <dgm:t>
        <a:bodyPr/>
        <a:lstStyle/>
        <a:p>
          <a:r>
            <a:rPr lang="en-US"/>
            <a:t>Feasibility Statement</a:t>
          </a:r>
        </a:p>
      </dgm:t>
    </dgm:pt>
    <dgm:pt modelId="{0DE7BFD2-4CD5-124C-ACAA-D64E0CCC305A}" type="parTrans" cxnId="{BB1185C5-EC77-334A-B224-F36021F6AEBA}">
      <dgm:prSet/>
      <dgm:spPr/>
      <dgm:t>
        <a:bodyPr/>
        <a:lstStyle/>
        <a:p>
          <a:endParaRPr lang="en-US"/>
        </a:p>
      </dgm:t>
    </dgm:pt>
    <dgm:pt modelId="{F009B075-60E8-054A-8E6F-76AB9A78484E}" type="sibTrans" cxnId="{BB1185C5-EC77-334A-B224-F36021F6AEBA}">
      <dgm:prSet/>
      <dgm:spPr/>
      <dgm:t>
        <a:bodyPr/>
        <a:lstStyle/>
        <a:p>
          <a:endParaRPr lang="en-US"/>
        </a:p>
      </dgm:t>
    </dgm:pt>
    <dgm:pt modelId="{0FB9B25D-190F-A947-971D-DDF0C3F8C176}">
      <dgm:prSet phldrT="[Text]" custT="1"/>
      <dgm:spPr/>
      <dgm:t>
        <a:bodyPr/>
        <a:lstStyle/>
        <a:p>
          <a:r>
            <a:rPr lang="en-US" sz="1400">
              <a:solidFill>
                <a:schemeClr val="tx1"/>
              </a:solidFill>
            </a:rPr>
            <a:t>Technical Risk Scanning</a:t>
          </a:r>
        </a:p>
      </dgm:t>
    </dgm:pt>
    <dgm:pt modelId="{36186028-E9CB-4C47-9033-FE1EEC47E120}" type="parTrans" cxnId="{F5813454-D2C3-8344-BE36-B70F297D54F4}">
      <dgm:prSet/>
      <dgm:spPr/>
      <dgm:t>
        <a:bodyPr/>
        <a:lstStyle/>
        <a:p>
          <a:endParaRPr lang="en-US"/>
        </a:p>
      </dgm:t>
    </dgm:pt>
    <dgm:pt modelId="{2B9F0271-CADF-DE4D-B644-73254157AC9D}" type="sibTrans" cxnId="{F5813454-D2C3-8344-BE36-B70F297D54F4}">
      <dgm:prSet/>
      <dgm:spPr/>
      <dgm:t>
        <a:bodyPr/>
        <a:lstStyle/>
        <a:p>
          <a:endParaRPr lang="en-US"/>
        </a:p>
      </dgm:t>
    </dgm:pt>
    <dgm:pt modelId="{D4C50A06-C333-8546-8605-9881ECE74CE6}">
      <dgm:prSet phldrT="[Text]" custT="1"/>
      <dgm:spPr/>
      <dgm:t>
        <a:bodyPr/>
        <a:lstStyle/>
        <a:p>
          <a:r>
            <a:rPr lang="en-US" sz="1400">
              <a:solidFill>
                <a:schemeClr val="accent2">
                  <a:lumMod val="75000"/>
                </a:schemeClr>
              </a:solidFill>
            </a:rPr>
            <a:t>Technical </a:t>
          </a:r>
          <a:r>
            <a:rPr lang="en-US" sz="1400" u="sng">
              <a:solidFill>
                <a:schemeClr val="accent2">
                  <a:lumMod val="75000"/>
                </a:schemeClr>
              </a:solidFill>
            </a:rPr>
            <a:t>and</a:t>
          </a:r>
          <a:r>
            <a:rPr lang="en-US" sz="1400" u="none">
              <a:solidFill>
                <a:schemeClr val="accent2">
                  <a:lumMod val="75000"/>
                </a:schemeClr>
              </a:solidFill>
            </a:rPr>
            <a:t> Ethical Pre-Mortem (assume this project fails. Where will the </a:t>
          </a:r>
          <a:r>
            <a:rPr lang="en-US" sz="1400" i="1" u="none">
              <a:solidFill>
                <a:schemeClr val="accent2">
                  <a:lumMod val="75000"/>
                </a:schemeClr>
              </a:solidFill>
            </a:rPr>
            <a:t>human/organizational</a:t>
          </a:r>
          <a:r>
            <a:rPr lang="en-US" sz="1400" i="0" u="none">
              <a:solidFill>
                <a:schemeClr val="accent2">
                  <a:lumMod val="75000"/>
                </a:schemeClr>
              </a:solidFill>
            </a:rPr>
            <a:t> failure points be? How can we avoid them?)</a:t>
          </a:r>
          <a:endParaRPr lang="en-US" sz="1400">
            <a:solidFill>
              <a:schemeClr val="accent2">
                <a:lumMod val="75000"/>
              </a:schemeClr>
            </a:solidFill>
          </a:endParaRPr>
        </a:p>
      </dgm:t>
    </dgm:pt>
    <dgm:pt modelId="{E28941DD-4FC3-D64F-9D51-59372C579E65}" type="parTrans" cxnId="{4BFFF7B9-B1E3-654D-97BD-009F5B42305D}">
      <dgm:prSet/>
      <dgm:spPr/>
      <dgm:t>
        <a:bodyPr/>
        <a:lstStyle/>
        <a:p>
          <a:endParaRPr lang="en-US"/>
        </a:p>
      </dgm:t>
    </dgm:pt>
    <dgm:pt modelId="{B302982F-43DC-E042-9419-A73BFBF8CB3C}" type="sibTrans" cxnId="{4BFFF7B9-B1E3-654D-97BD-009F5B42305D}">
      <dgm:prSet/>
      <dgm:spPr/>
      <dgm:t>
        <a:bodyPr/>
        <a:lstStyle/>
        <a:p>
          <a:endParaRPr lang="en-US"/>
        </a:p>
      </dgm:t>
    </dgm:pt>
    <dgm:pt modelId="{27D9F2D2-5D62-C64F-B8CD-5FE12AC281C6}" type="pres">
      <dgm:prSet presAssocID="{AA7C707D-E3CA-E148-898D-934D4E88F0EF}" presName="linearFlow" presStyleCnt="0">
        <dgm:presLayoutVars>
          <dgm:dir/>
          <dgm:animLvl val="lvl"/>
          <dgm:resizeHandles val="exact"/>
        </dgm:presLayoutVars>
      </dgm:prSet>
      <dgm:spPr/>
    </dgm:pt>
    <dgm:pt modelId="{5734C149-3309-4A42-934A-4E2B0207FFE6}" type="pres">
      <dgm:prSet presAssocID="{AF73DDED-3172-A14D-B7A2-F2FA6A17B847}" presName="composite" presStyleCnt="0"/>
      <dgm:spPr/>
    </dgm:pt>
    <dgm:pt modelId="{0DA421D0-84B8-A443-ACD8-3E7DFCBA7B84}" type="pres">
      <dgm:prSet presAssocID="{AF73DDED-3172-A14D-B7A2-F2FA6A17B847}" presName="parentText" presStyleLbl="alignNode1" presStyleIdx="0" presStyleCnt="3">
        <dgm:presLayoutVars>
          <dgm:chMax val="1"/>
          <dgm:bulletEnabled val="1"/>
        </dgm:presLayoutVars>
      </dgm:prSet>
      <dgm:spPr/>
    </dgm:pt>
    <dgm:pt modelId="{1824E4A9-6363-E146-9F99-4FFBD003EF52}" type="pres">
      <dgm:prSet presAssocID="{AF73DDED-3172-A14D-B7A2-F2FA6A17B847}" presName="descendantText" presStyleLbl="alignAcc1" presStyleIdx="0" presStyleCnt="3">
        <dgm:presLayoutVars>
          <dgm:bulletEnabled val="1"/>
        </dgm:presLayoutVars>
      </dgm:prSet>
      <dgm:spPr/>
    </dgm:pt>
    <dgm:pt modelId="{219D6466-407A-674B-9490-3AF90AE06CE2}" type="pres">
      <dgm:prSet presAssocID="{DD952013-A938-084B-90EB-7BCF38ECF856}" presName="sp" presStyleCnt="0"/>
      <dgm:spPr/>
    </dgm:pt>
    <dgm:pt modelId="{53A5E44E-5FEA-C841-9288-3EF96915D4F3}" type="pres">
      <dgm:prSet presAssocID="{B997B96A-04C1-A146-8B6B-EC2769527C7D}" presName="composite" presStyleCnt="0"/>
      <dgm:spPr/>
    </dgm:pt>
    <dgm:pt modelId="{29257DB8-E4D4-C64A-9C76-AAA97ED4BF3E}" type="pres">
      <dgm:prSet presAssocID="{B997B96A-04C1-A146-8B6B-EC2769527C7D}" presName="parentText" presStyleLbl="alignNode1" presStyleIdx="1" presStyleCnt="3">
        <dgm:presLayoutVars>
          <dgm:chMax val="1"/>
          <dgm:bulletEnabled val="1"/>
        </dgm:presLayoutVars>
      </dgm:prSet>
      <dgm:spPr/>
    </dgm:pt>
    <dgm:pt modelId="{AD6BC376-0555-8B45-BDC5-4612931A4503}" type="pres">
      <dgm:prSet presAssocID="{B997B96A-04C1-A146-8B6B-EC2769527C7D}" presName="descendantText" presStyleLbl="alignAcc1" presStyleIdx="1" presStyleCnt="3">
        <dgm:presLayoutVars>
          <dgm:bulletEnabled val="1"/>
        </dgm:presLayoutVars>
      </dgm:prSet>
      <dgm:spPr/>
    </dgm:pt>
    <dgm:pt modelId="{9EB4FC2B-1C3D-AD40-99E8-95651A03918D}" type="pres">
      <dgm:prSet presAssocID="{7FA2286E-F467-B346-8328-987C5C324A92}" presName="sp" presStyleCnt="0"/>
      <dgm:spPr/>
    </dgm:pt>
    <dgm:pt modelId="{39665E59-35EF-0841-B056-6CA970A08E19}" type="pres">
      <dgm:prSet presAssocID="{77ACC4F5-C925-014E-9349-E53D4583118A}" presName="composite" presStyleCnt="0"/>
      <dgm:spPr/>
    </dgm:pt>
    <dgm:pt modelId="{9943E136-BDDA-EF4F-B048-82BB724C38CB}" type="pres">
      <dgm:prSet presAssocID="{77ACC4F5-C925-014E-9349-E53D4583118A}" presName="parentText" presStyleLbl="alignNode1" presStyleIdx="2" presStyleCnt="3">
        <dgm:presLayoutVars>
          <dgm:chMax val="1"/>
          <dgm:bulletEnabled val="1"/>
        </dgm:presLayoutVars>
      </dgm:prSet>
      <dgm:spPr/>
    </dgm:pt>
    <dgm:pt modelId="{7925F5E9-1B05-E94A-99FE-15DE66EA85F6}" type="pres">
      <dgm:prSet presAssocID="{77ACC4F5-C925-014E-9349-E53D4583118A}" presName="descendantText" presStyleLbl="alignAcc1" presStyleIdx="2" presStyleCnt="3">
        <dgm:presLayoutVars>
          <dgm:bulletEnabled val="1"/>
        </dgm:presLayoutVars>
      </dgm:prSet>
      <dgm:spPr/>
    </dgm:pt>
  </dgm:ptLst>
  <dgm:cxnLst>
    <dgm:cxn modelId="{69C62518-E912-624F-913B-661C173B02C8}" type="presOf" srcId="{0AA98FDB-FE89-3540-A123-4DE611849209}" destId="{AD6BC376-0555-8B45-BDC5-4612931A4503}" srcOrd="0" destOrd="1" presId="urn:microsoft.com/office/officeart/2005/8/layout/chevron2"/>
    <dgm:cxn modelId="{50479E28-AD02-2F49-AE0C-59FBA04384C0}" type="presOf" srcId="{AF73DDED-3172-A14D-B7A2-F2FA6A17B847}" destId="{0DA421D0-84B8-A443-ACD8-3E7DFCBA7B84}" srcOrd="0" destOrd="0" presId="urn:microsoft.com/office/officeart/2005/8/layout/chevron2"/>
    <dgm:cxn modelId="{D2D9ED31-85B7-2A41-8062-2F20B8D571D8}" type="presOf" srcId="{9FEB32E7-6547-4042-994C-20F8A5A09C7B}" destId="{AD6BC376-0555-8B45-BDC5-4612931A4503}" srcOrd="0" destOrd="0" presId="urn:microsoft.com/office/officeart/2005/8/layout/chevron2"/>
    <dgm:cxn modelId="{F8E21033-1E60-C843-9E52-E305DD0919E6}" srcId="{B997B96A-04C1-A146-8B6B-EC2769527C7D}" destId="{0AA98FDB-FE89-3540-A123-4DE611849209}" srcOrd="1" destOrd="0" parTransId="{6AE8E22E-C49E-E34E-9812-68D291F0248C}" sibTransId="{60D13481-1BE2-3348-AAF0-3B6BAA464526}"/>
    <dgm:cxn modelId="{73E1AB38-4E21-9047-962C-0BB7291BDE1B}" srcId="{AF73DDED-3172-A14D-B7A2-F2FA6A17B847}" destId="{A787BBDA-2C0C-304A-B714-7C19BC9F3A4B}" srcOrd="1" destOrd="0" parTransId="{0424C8EA-69C0-3F44-A071-E50CEDE44F06}" sibTransId="{F20C23C3-D37B-B443-B2C5-AB41EA1C21A0}"/>
    <dgm:cxn modelId="{3A3A443E-4287-E149-AF54-1F2CBD0767E3}" type="presOf" srcId="{77ACC4F5-C925-014E-9349-E53D4583118A}" destId="{9943E136-BDDA-EF4F-B048-82BB724C38CB}" srcOrd="0" destOrd="0" presId="urn:microsoft.com/office/officeart/2005/8/layout/chevron2"/>
    <dgm:cxn modelId="{492E7C6E-940B-CC44-AB1A-229B4609B963}" srcId="{B997B96A-04C1-A146-8B6B-EC2769527C7D}" destId="{9FEB32E7-6547-4042-994C-20F8A5A09C7B}" srcOrd="0" destOrd="0" parTransId="{30040484-9434-BC47-8DFF-8AC3B1195DD5}" sibTransId="{EE11F2EC-BBBD-6540-9067-CD88826B6DB7}"/>
    <dgm:cxn modelId="{F5813454-D2C3-8344-BE36-B70F297D54F4}" srcId="{77ACC4F5-C925-014E-9349-E53D4583118A}" destId="{0FB9B25D-190F-A947-971D-DDF0C3F8C176}" srcOrd="0" destOrd="0" parTransId="{36186028-E9CB-4C47-9033-FE1EEC47E120}" sibTransId="{2B9F0271-CADF-DE4D-B644-73254157AC9D}"/>
    <dgm:cxn modelId="{9BB09B7A-5B27-2A40-A086-8931FD66FF4A}" srcId="{AA7C707D-E3CA-E148-898D-934D4E88F0EF}" destId="{AF73DDED-3172-A14D-B7A2-F2FA6A17B847}" srcOrd="0" destOrd="0" parTransId="{5F3838FE-A1B5-5346-9367-620EB2A291BC}" sibTransId="{DD952013-A938-084B-90EB-7BCF38ECF856}"/>
    <dgm:cxn modelId="{59D49582-0D21-2D4F-B165-64E621767C7B}" type="presOf" srcId="{B997B96A-04C1-A146-8B6B-EC2769527C7D}" destId="{29257DB8-E4D4-C64A-9C76-AAA97ED4BF3E}" srcOrd="0" destOrd="0" presId="urn:microsoft.com/office/officeart/2005/8/layout/chevron2"/>
    <dgm:cxn modelId="{E92A2686-7B53-E441-BCC8-8BABD139B30B}" type="presOf" srcId="{D4C50A06-C333-8546-8605-9881ECE74CE6}" destId="{7925F5E9-1B05-E94A-99FE-15DE66EA85F6}" srcOrd="0" destOrd="1" presId="urn:microsoft.com/office/officeart/2005/8/layout/chevron2"/>
    <dgm:cxn modelId="{B0F56E93-CCA3-514D-BCCC-D59C46125C6A}" type="presOf" srcId="{AA7C707D-E3CA-E148-898D-934D4E88F0EF}" destId="{27D9F2D2-5D62-C64F-B8CD-5FE12AC281C6}" srcOrd="0" destOrd="0" presId="urn:microsoft.com/office/officeart/2005/8/layout/chevron2"/>
    <dgm:cxn modelId="{25667BA5-2621-474E-95C7-2C79AD9D83BD}" type="presOf" srcId="{0FB9B25D-190F-A947-971D-DDF0C3F8C176}" destId="{7925F5E9-1B05-E94A-99FE-15DE66EA85F6}" srcOrd="0" destOrd="0" presId="urn:microsoft.com/office/officeart/2005/8/layout/chevron2"/>
    <dgm:cxn modelId="{903A3AB6-72B2-DF45-A0C1-8B69FE758D24}" srcId="{AF73DDED-3172-A14D-B7A2-F2FA6A17B847}" destId="{C8CC69F6-7A1D-EB46-9EA2-663C29CC1240}" srcOrd="0" destOrd="0" parTransId="{AC45AE5D-EBE4-5C47-A661-DCCDBAA21047}" sibTransId="{7F4ED911-EB8F-9D48-90DE-27DF1F910F68}"/>
    <dgm:cxn modelId="{4BFFF7B9-B1E3-654D-97BD-009F5B42305D}" srcId="{77ACC4F5-C925-014E-9349-E53D4583118A}" destId="{D4C50A06-C333-8546-8605-9881ECE74CE6}" srcOrd="1" destOrd="0" parTransId="{E28941DD-4FC3-D64F-9D51-59372C579E65}" sibTransId="{B302982F-43DC-E042-9419-A73BFBF8CB3C}"/>
    <dgm:cxn modelId="{BB1185C5-EC77-334A-B224-F36021F6AEBA}" srcId="{AA7C707D-E3CA-E148-898D-934D4E88F0EF}" destId="{77ACC4F5-C925-014E-9349-E53D4583118A}" srcOrd="2" destOrd="0" parTransId="{0DE7BFD2-4CD5-124C-ACAA-D64E0CCC305A}" sibTransId="{F009B075-60E8-054A-8E6F-76AB9A78484E}"/>
    <dgm:cxn modelId="{11EF7CCC-04DD-F845-9BAD-BDC680E27D1D}" srcId="{AA7C707D-E3CA-E148-898D-934D4E88F0EF}" destId="{B997B96A-04C1-A146-8B6B-EC2769527C7D}" srcOrd="1" destOrd="0" parTransId="{5BBC1110-E0D7-B844-BDBA-D72F54DC9FCD}" sibTransId="{7FA2286E-F467-B346-8328-987C5C324A92}"/>
    <dgm:cxn modelId="{FBD45AE3-3968-F943-BD58-EC48C1BA1FB3}" type="presOf" srcId="{C8CC69F6-7A1D-EB46-9EA2-663C29CC1240}" destId="{1824E4A9-6363-E146-9F99-4FFBD003EF52}" srcOrd="0" destOrd="0" presId="urn:microsoft.com/office/officeart/2005/8/layout/chevron2"/>
    <dgm:cxn modelId="{4E82A9F9-7532-DE43-ADB1-37A4D44BA9B6}" type="presOf" srcId="{A787BBDA-2C0C-304A-B714-7C19BC9F3A4B}" destId="{1824E4A9-6363-E146-9F99-4FFBD003EF52}" srcOrd="0" destOrd="1" presId="urn:microsoft.com/office/officeart/2005/8/layout/chevron2"/>
    <dgm:cxn modelId="{042C265A-88FB-8342-AAB5-298838D0880E}" type="presParOf" srcId="{27D9F2D2-5D62-C64F-B8CD-5FE12AC281C6}" destId="{5734C149-3309-4A42-934A-4E2B0207FFE6}" srcOrd="0" destOrd="0" presId="urn:microsoft.com/office/officeart/2005/8/layout/chevron2"/>
    <dgm:cxn modelId="{D2166809-ED77-E443-A5EE-09C38E098888}" type="presParOf" srcId="{5734C149-3309-4A42-934A-4E2B0207FFE6}" destId="{0DA421D0-84B8-A443-ACD8-3E7DFCBA7B84}" srcOrd="0" destOrd="0" presId="urn:microsoft.com/office/officeart/2005/8/layout/chevron2"/>
    <dgm:cxn modelId="{F84C5C7A-8E20-334B-8B1F-0E27809C681E}" type="presParOf" srcId="{5734C149-3309-4A42-934A-4E2B0207FFE6}" destId="{1824E4A9-6363-E146-9F99-4FFBD003EF52}" srcOrd="1" destOrd="0" presId="urn:microsoft.com/office/officeart/2005/8/layout/chevron2"/>
    <dgm:cxn modelId="{BE716282-0194-764C-A982-9B69D169DDDF}" type="presParOf" srcId="{27D9F2D2-5D62-C64F-B8CD-5FE12AC281C6}" destId="{219D6466-407A-674B-9490-3AF90AE06CE2}" srcOrd="1" destOrd="0" presId="urn:microsoft.com/office/officeart/2005/8/layout/chevron2"/>
    <dgm:cxn modelId="{0C8CBE2B-49AB-1F48-9CA4-DB5F1B5B274F}" type="presParOf" srcId="{27D9F2D2-5D62-C64F-B8CD-5FE12AC281C6}" destId="{53A5E44E-5FEA-C841-9288-3EF96915D4F3}" srcOrd="2" destOrd="0" presId="urn:microsoft.com/office/officeart/2005/8/layout/chevron2"/>
    <dgm:cxn modelId="{B9E4C44C-57AC-074C-85CC-A9A02E91B511}" type="presParOf" srcId="{53A5E44E-5FEA-C841-9288-3EF96915D4F3}" destId="{29257DB8-E4D4-C64A-9C76-AAA97ED4BF3E}" srcOrd="0" destOrd="0" presId="urn:microsoft.com/office/officeart/2005/8/layout/chevron2"/>
    <dgm:cxn modelId="{7E0F1AF1-0528-D341-86FA-25BDDEF65EB5}" type="presParOf" srcId="{53A5E44E-5FEA-C841-9288-3EF96915D4F3}" destId="{AD6BC376-0555-8B45-BDC5-4612931A4503}" srcOrd="1" destOrd="0" presId="urn:microsoft.com/office/officeart/2005/8/layout/chevron2"/>
    <dgm:cxn modelId="{C372CC69-6F49-0344-94CE-3BB770CA23E2}" type="presParOf" srcId="{27D9F2D2-5D62-C64F-B8CD-5FE12AC281C6}" destId="{9EB4FC2B-1C3D-AD40-99E8-95651A03918D}" srcOrd="3" destOrd="0" presId="urn:microsoft.com/office/officeart/2005/8/layout/chevron2"/>
    <dgm:cxn modelId="{03D6EE6E-5E5E-7241-9A22-87F54A77CA89}" type="presParOf" srcId="{27D9F2D2-5D62-C64F-B8CD-5FE12AC281C6}" destId="{39665E59-35EF-0841-B056-6CA970A08E19}" srcOrd="4" destOrd="0" presId="urn:microsoft.com/office/officeart/2005/8/layout/chevron2"/>
    <dgm:cxn modelId="{99B2CE83-255C-5D49-BD00-979D180713D2}" type="presParOf" srcId="{39665E59-35EF-0841-B056-6CA970A08E19}" destId="{9943E136-BDDA-EF4F-B048-82BB724C38CB}" srcOrd="0" destOrd="0" presId="urn:microsoft.com/office/officeart/2005/8/layout/chevron2"/>
    <dgm:cxn modelId="{C17937F0-5CAF-ED45-A92F-4DD45F3049F9}" type="presParOf" srcId="{39665E59-35EF-0841-B056-6CA970A08E19}" destId="{7925F5E9-1B05-E94A-99FE-15DE66EA85F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7C707D-E3CA-E148-898D-934D4E88F0EF}"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US"/>
        </a:p>
      </dgm:t>
    </dgm:pt>
    <dgm:pt modelId="{AF73DDED-3172-A14D-B7A2-F2FA6A17B847}">
      <dgm:prSet phldrT="[Text]" custT="1"/>
      <dgm:spPr>
        <a:solidFill>
          <a:srgbClr val="339FA6"/>
        </a:solidFill>
      </dgm:spPr>
      <dgm:t>
        <a:bodyPr/>
        <a:lstStyle/>
        <a:p>
          <a:r>
            <a:rPr lang="en-US" sz="1500"/>
            <a:t>Prototype</a:t>
          </a:r>
        </a:p>
      </dgm:t>
    </dgm:pt>
    <dgm:pt modelId="{5F3838FE-A1B5-5346-9367-620EB2A291BC}" type="parTrans" cxnId="{9BB09B7A-5B27-2A40-A086-8931FD66FF4A}">
      <dgm:prSet/>
      <dgm:spPr/>
      <dgm:t>
        <a:bodyPr/>
        <a:lstStyle/>
        <a:p>
          <a:endParaRPr lang="en-US"/>
        </a:p>
      </dgm:t>
    </dgm:pt>
    <dgm:pt modelId="{DD952013-A938-084B-90EB-7BCF38ECF856}" type="sibTrans" cxnId="{9BB09B7A-5B27-2A40-A086-8931FD66FF4A}">
      <dgm:prSet/>
      <dgm:spPr/>
      <dgm:t>
        <a:bodyPr/>
        <a:lstStyle/>
        <a:p>
          <a:endParaRPr lang="en-US"/>
        </a:p>
      </dgm:t>
    </dgm:pt>
    <dgm:pt modelId="{C8CC69F6-7A1D-EB46-9EA2-663C29CC1240}">
      <dgm:prSet phldrT="[Text]" custT="1"/>
      <dgm:spPr/>
      <dgm:t>
        <a:bodyPr/>
        <a:lstStyle/>
        <a:p>
          <a:r>
            <a:rPr lang="en-US" sz="1400">
              <a:solidFill>
                <a:schemeClr val="tx1"/>
              </a:solidFill>
            </a:rPr>
            <a:t>Build</a:t>
          </a:r>
        </a:p>
      </dgm:t>
    </dgm:pt>
    <dgm:pt modelId="{AC45AE5D-EBE4-5C47-A661-DCCDBAA21047}" type="parTrans" cxnId="{903A3AB6-72B2-DF45-A0C1-8B69FE758D24}">
      <dgm:prSet/>
      <dgm:spPr/>
      <dgm:t>
        <a:bodyPr/>
        <a:lstStyle/>
        <a:p>
          <a:endParaRPr lang="en-US"/>
        </a:p>
      </dgm:t>
    </dgm:pt>
    <dgm:pt modelId="{7F4ED911-EB8F-9D48-90DE-27DF1F910F68}" type="sibTrans" cxnId="{903A3AB6-72B2-DF45-A0C1-8B69FE758D24}">
      <dgm:prSet/>
      <dgm:spPr/>
      <dgm:t>
        <a:bodyPr/>
        <a:lstStyle/>
        <a:p>
          <a:endParaRPr lang="en-US"/>
        </a:p>
      </dgm:t>
    </dgm:pt>
    <dgm:pt modelId="{A787BBDA-2C0C-304A-B714-7C19BC9F3A4B}">
      <dgm:prSet phldrT="[Text]" custT="1"/>
      <dgm:spPr/>
      <dgm:t>
        <a:bodyPr/>
        <a:lstStyle/>
        <a:p>
          <a:r>
            <a:rPr lang="en-US" sz="1400">
              <a:solidFill>
                <a:schemeClr val="accent2">
                  <a:lumMod val="75000"/>
                </a:schemeClr>
              </a:solidFill>
            </a:rPr>
            <a:t>Remember the Ethical Benefits of Creative Work (is this prototype still on track to deliver the envisioned benefits?)</a:t>
          </a:r>
        </a:p>
      </dgm:t>
    </dgm:pt>
    <dgm:pt modelId="{0424C8EA-69C0-3F44-A071-E50CEDE44F06}" type="parTrans" cxnId="{73E1AB38-4E21-9047-962C-0BB7291BDE1B}">
      <dgm:prSet/>
      <dgm:spPr/>
      <dgm:t>
        <a:bodyPr/>
        <a:lstStyle/>
        <a:p>
          <a:endParaRPr lang="en-US"/>
        </a:p>
      </dgm:t>
    </dgm:pt>
    <dgm:pt modelId="{F20C23C3-D37B-B443-B2C5-AB41EA1C21A0}" type="sibTrans" cxnId="{73E1AB38-4E21-9047-962C-0BB7291BDE1B}">
      <dgm:prSet/>
      <dgm:spPr/>
      <dgm:t>
        <a:bodyPr/>
        <a:lstStyle/>
        <a:p>
          <a:endParaRPr lang="en-US"/>
        </a:p>
      </dgm:t>
    </dgm:pt>
    <dgm:pt modelId="{B997B96A-04C1-A146-8B6B-EC2769527C7D}">
      <dgm:prSet phldrT="[Text]" custT="1"/>
      <dgm:spPr>
        <a:solidFill>
          <a:srgbClr val="339FA6"/>
        </a:solidFill>
      </dgm:spPr>
      <dgm:t>
        <a:bodyPr/>
        <a:lstStyle/>
        <a:p>
          <a:r>
            <a:rPr lang="en-US" sz="1500"/>
            <a:t>Design (UX/UI)</a:t>
          </a:r>
        </a:p>
      </dgm:t>
    </dgm:pt>
    <dgm:pt modelId="{5BBC1110-E0D7-B844-BDBA-D72F54DC9FCD}" type="parTrans" cxnId="{11EF7CCC-04DD-F845-9BAD-BDC680E27D1D}">
      <dgm:prSet/>
      <dgm:spPr/>
      <dgm:t>
        <a:bodyPr/>
        <a:lstStyle/>
        <a:p>
          <a:endParaRPr lang="en-US"/>
        </a:p>
      </dgm:t>
    </dgm:pt>
    <dgm:pt modelId="{7FA2286E-F467-B346-8328-987C5C324A92}" type="sibTrans" cxnId="{11EF7CCC-04DD-F845-9BAD-BDC680E27D1D}">
      <dgm:prSet/>
      <dgm:spPr/>
      <dgm:t>
        <a:bodyPr/>
        <a:lstStyle/>
        <a:p>
          <a:endParaRPr lang="en-US"/>
        </a:p>
      </dgm:t>
    </dgm:pt>
    <dgm:pt modelId="{9FEB32E7-6547-4042-994C-20F8A5A09C7B}">
      <dgm:prSet phldrT="[Text]" custT="1"/>
      <dgm:spPr/>
      <dgm:t>
        <a:bodyPr/>
        <a:lstStyle/>
        <a:p>
          <a:r>
            <a:rPr lang="en-US" sz="1400">
              <a:solidFill>
                <a:schemeClr val="tx1"/>
              </a:solidFill>
            </a:rPr>
            <a:t>Code (Front End Experience)</a:t>
          </a:r>
        </a:p>
      </dgm:t>
    </dgm:pt>
    <dgm:pt modelId="{30040484-9434-BC47-8DFF-8AC3B1195DD5}" type="parTrans" cxnId="{492E7C6E-940B-CC44-AB1A-229B4609B963}">
      <dgm:prSet/>
      <dgm:spPr/>
      <dgm:t>
        <a:bodyPr/>
        <a:lstStyle/>
        <a:p>
          <a:endParaRPr lang="en-US"/>
        </a:p>
      </dgm:t>
    </dgm:pt>
    <dgm:pt modelId="{EE11F2EC-BBBD-6540-9067-CD88826B6DB7}" type="sibTrans" cxnId="{492E7C6E-940B-CC44-AB1A-229B4609B963}">
      <dgm:prSet/>
      <dgm:spPr/>
      <dgm:t>
        <a:bodyPr/>
        <a:lstStyle/>
        <a:p>
          <a:endParaRPr lang="en-US"/>
        </a:p>
      </dgm:t>
    </dgm:pt>
    <dgm:pt modelId="{0AA98FDB-FE89-3540-A123-4DE611849209}">
      <dgm:prSet phldrT="[Text]" custT="1"/>
      <dgm:spPr/>
      <dgm:t>
        <a:bodyPr/>
        <a:lstStyle/>
        <a:p>
          <a:r>
            <a:rPr lang="en-US" sz="1400">
              <a:solidFill>
                <a:schemeClr val="accent2">
                  <a:lumMod val="75000"/>
                </a:schemeClr>
              </a:solidFill>
            </a:rPr>
            <a:t>Expanding the Circle (</a:t>
          </a:r>
          <a:r>
            <a:rPr lang="en-US" sz="1400" i="1">
              <a:solidFill>
                <a:schemeClr val="accent2">
                  <a:lumMod val="75000"/>
                </a:schemeClr>
              </a:solidFill>
            </a:rPr>
            <a:t>continued</a:t>
          </a:r>
          <a:r>
            <a:rPr lang="en-US" sz="1400" i="0">
              <a:solidFill>
                <a:schemeClr val="accent2">
                  <a:lumMod val="75000"/>
                </a:schemeClr>
              </a:solidFill>
            </a:rPr>
            <a:t>: which users are we designing </a:t>
          </a:r>
          <a:r>
            <a:rPr lang="en-US" sz="1400" i="1">
              <a:solidFill>
                <a:schemeClr val="accent2">
                  <a:lumMod val="75000"/>
                </a:schemeClr>
              </a:solidFill>
            </a:rPr>
            <a:t>for</a:t>
          </a:r>
          <a:r>
            <a:rPr lang="en-US" sz="1400" i="0">
              <a:solidFill>
                <a:schemeClr val="accent2">
                  <a:lumMod val="75000"/>
                </a:schemeClr>
              </a:solidFill>
            </a:rPr>
            <a:t>/</a:t>
          </a:r>
          <a:r>
            <a:rPr lang="en-US" sz="1400" i="1">
              <a:solidFill>
                <a:schemeClr val="accent2">
                  <a:lumMod val="75000"/>
                </a:schemeClr>
              </a:solidFill>
            </a:rPr>
            <a:t>not</a:t>
          </a:r>
          <a:r>
            <a:rPr lang="en-US" sz="1400" i="0">
              <a:solidFill>
                <a:schemeClr val="accent2">
                  <a:lumMod val="75000"/>
                </a:schemeClr>
              </a:solidFill>
            </a:rPr>
            <a:t> designing for? Are we making the mistake of “designing for ourselves”?)</a:t>
          </a:r>
          <a:endParaRPr lang="en-US" sz="1400">
            <a:solidFill>
              <a:schemeClr val="accent2">
                <a:lumMod val="75000"/>
              </a:schemeClr>
            </a:solidFill>
          </a:endParaRPr>
        </a:p>
      </dgm:t>
    </dgm:pt>
    <dgm:pt modelId="{6AE8E22E-C49E-E34E-9812-68D291F0248C}" type="parTrans" cxnId="{F8E21033-1E60-C843-9E52-E305DD0919E6}">
      <dgm:prSet/>
      <dgm:spPr/>
      <dgm:t>
        <a:bodyPr/>
        <a:lstStyle/>
        <a:p>
          <a:endParaRPr lang="en-US"/>
        </a:p>
      </dgm:t>
    </dgm:pt>
    <dgm:pt modelId="{60D13481-1BE2-3348-AAF0-3B6BAA464526}" type="sibTrans" cxnId="{F8E21033-1E60-C843-9E52-E305DD0919E6}">
      <dgm:prSet/>
      <dgm:spPr/>
      <dgm:t>
        <a:bodyPr/>
        <a:lstStyle/>
        <a:p>
          <a:endParaRPr lang="en-US"/>
        </a:p>
      </dgm:t>
    </dgm:pt>
    <dgm:pt modelId="{77ACC4F5-C925-014E-9349-E53D4583118A}">
      <dgm:prSet phldrT="[Text]"/>
      <dgm:spPr>
        <a:solidFill>
          <a:srgbClr val="339FA6"/>
        </a:solidFill>
      </dgm:spPr>
      <dgm:t>
        <a:bodyPr/>
        <a:lstStyle/>
        <a:p>
          <a:r>
            <a:rPr lang="en-US"/>
            <a:t>Development</a:t>
          </a:r>
        </a:p>
      </dgm:t>
    </dgm:pt>
    <dgm:pt modelId="{0DE7BFD2-4CD5-124C-ACAA-D64E0CCC305A}" type="parTrans" cxnId="{BB1185C5-EC77-334A-B224-F36021F6AEBA}">
      <dgm:prSet/>
      <dgm:spPr/>
      <dgm:t>
        <a:bodyPr/>
        <a:lstStyle/>
        <a:p>
          <a:endParaRPr lang="en-US"/>
        </a:p>
      </dgm:t>
    </dgm:pt>
    <dgm:pt modelId="{F009B075-60E8-054A-8E6F-76AB9A78484E}" type="sibTrans" cxnId="{BB1185C5-EC77-334A-B224-F36021F6AEBA}">
      <dgm:prSet/>
      <dgm:spPr/>
      <dgm:t>
        <a:bodyPr/>
        <a:lstStyle/>
        <a:p>
          <a:endParaRPr lang="en-US"/>
        </a:p>
      </dgm:t>
    </dgm:pt>
    <dgm:pt modelId="{0FB9B25D-190F-A947-971D-DDF0C3F8C176}">
      <dgm:prSet phldrT="[Text]" custT="1"/>
      <dgm:spPr/>
      <dgm:t>
        <a:bodyPr/>
        <a:lstStyle/>
        <a:p>
          <a:r>
            <a:rPr lang="en-US" sz="1400">
              <a:solidFill>
                <a:schemeClr val="tx1"/>
              </a:solidFill>
            </a:rPr>
            <a:t>Code (Back End Functionality)</a:t>
          </a:r>
        </a:p>
      </dgm:t>
    </dgm:pt>
    <dgm:pt modelId="{36186028-E9CB-4C47-9033-FE1EEC47E120}" type="parTrans" cxnId="{F5813454-D2C3-8344-BE36-B70F297D54F4}">
      <dgm:prSet/>
      <dgm:spPr/>
      <dgm:t>
        <a:bodyPr/>
        <a:lstStyle/>
        <a:p>
          <a:endParaRPr lang="en-US"/>
        </a:p>
      </dgm:t>
    </dgm:pt>
    <dgm:pt modelId="{2B9F0271-CADF-DE4D-B644-73254157AC9D}" type="sibTrans" cxnId="{F5813454-D2C3-8344-BE36-B70F297D54F4}">
      <dgm:prSet/>
      <dgm:spPr/>
      <dgm:t>
        <a:bodyPr/>
        <a:lstStyle/>
        <a:p>
          <a:endParaRPr lang="en-US"/>
        </a:p>
      </dgm:t>
    </dgm:pt>
    <dgm:pt modelId="{D4C50A06-C333-8546-8605-9881ECE74CE6}">
      <dgm:prSet phldrT="[Text]" custT="1"/>
      <dgm:spPr/>
      <dgm:t>
        <a:bodyPr/>
        <a:lstStyle/>
        <a:p>
          <a:r>
            <a:rPr lang="en-US" sz="1400">
              <a:solidFill>
                <a:schemeClr val="accent2">
                  <a:lumMod val="75000"/>
                </a:schemeClr>
              </a:solidFill>
            </a:rPr>
            <a:t>(Keep) Thinking About the Terrible People (see above step; think again about dual-use contexts and whether your code invites harm there)</a:t>
          </a:r>
        </a:p>
      </dgm:t>
    </dgm:pt>
    <dgm:pt modelId="{E28941DD-4FC3-D64F-9D51-59372C579E65}" type="parTrans" cxnId="{4BFFF7B9-B1E3-654D-97BD-009F5B42305D}">
      <dgm:prSet/>
      <dgm:spPr/>
      <dgm:t>
        <a:bodyPr/>
        <a:lstStyle/>
        <a:p>
          <a:endParaRPr lang="en-US"/>
        </a:p>
      </dgm:t>
    </dgm:pt>
    <dgm:pt modelId="{B302982F-43DC-E042-9419-A73BFBF8CB3C}" type="sibTrans" cxnId="{4BFFF7B9-B1E3-654D-97BD-009F5B42305D}">
      <dgm:prSet/>
      <dgm:spPr/>
      <dgm:t>
        <a:bodyPr/>
        <a:lstStyle/>
        <a:p>
          <a:endParaRPr lang="en-US"/>
        </a:p>
      </dgm:t>
    </dgm:pt>
    <dgm:pt modelId="{4758C290-C137-FC43-ADD8-BED00729167C}">
      <dgm:prSet phldrT="[Text]" custT="1"/>
      <dgm:spPr/>
      <dgm:t>
        <a:bodyPr/>
        <a:lstStyle/>
        <a:p>
          <a:r>
            <a:rPr lang="en-US" sz="1400">
              <a:solidFill>
                <a:schemeClr val="accent2">
                  <a:lumMod val="75000"/>
                </a:schemeClr>
              </a:solidFill>
            </a:rPr>
            <a:t>Expanding the Circle (is there anyone this prototype </a:t>
          </a:r>
          <a:r>
            <a:rPr lang="en-US" sz="1400" i="1">
              <a:solidFill>
                <a:schemeClr val="accent2">
                  <a:lumMod val="75000"/>
                </a:schemeClr>
              </a:solidFill>
            </a:rPr>
            <a:t>won’t</a:t>
          </a:r>
          <a:r>
            <a:rPr lang="en-US" sz="1400" i="0">
              <a:solidFill>
                <a:schemeClr val="accent2">
                  <a:lumMod val="75000"/>
                </a:schemeClr>
              </a:solidFill>
            </a:rPr>
            <a:t> work for, or won’t work as </a:t>
          </a:r>
          <a:r>
            <a:rPr lang="en-US" sz="1400" i="1">
              <a:solidFill>
                <a:schemeClr val="accent2">
                  <a:lumMod val="75000"/>
                </a:schemeClr>
              </a:solidFill>
            </a:rPr>
            <a:t>well</a:t>
          </a:r>
          <a:r>
            <a:rPr lang="en-US" sz="1400" i="0">
              <a:solidFill>
                <a:schemeClr val="accent2">
                  <a:lumMod val="75000"/>
                </a:schemeClr>
              </a:solidFill>
            </a:rPr>
            <a:t>? If so </a:t>
          </a:r>
          <a:r>
            <a:rPr lang="en-US" sz="1400" i="1">
              <a:solidFill>
                <a:schemeClr val="accent2">
                  <a:lumMod val="75000"/>
                </a:schemeClr>
              </a:solidFill>
            </a:rPr>
            <a:t>who</a:t>
          </a:r>
          <a:r>
            <a:rPr lang="en-US" sz="1400" i="0">
              <a:solidFill>
                <a:schemeClr val="accent2">
                  <a:lumMod val="75000"/>
                </a:schemeClr>
              </a:solidFill>
            </a:rPr>
            <a:t>, and </a:t>
          </a:r>
          <a:r>
            <a:rPr lang="en-US" sz="1400" i="1">
              <a:solidFill>
                <a:schemeClr val="accent2">
                  <a:lumMod val="75000"/>
                </a:schemeClr>
              </a:solidFill>
            </a:rPr>
            <a:t>why not</a:t>
          </a:r>
          <a:r>
            <a:rPr lang="en-US" sz="1400" i="0">
              <a:solidFill>
                <a:schemeClr val="accent2">
                  <a:lumMod val="75000"/>
                </a:schemeClr>
              </a:solidFill>
            </a:rPr>
            <a:t>? Can/must we fix that?)</a:t>
          </a:r>
          <a:endParaRPr lang="en-US" sz="1400">
            <a:solidFill>
              <a:schemeClr val="accent2">
                <a:lumMod val="75000"/>
              </a:schemeClr>
            </a:solidFill>
          </a:endParaRPr>
        </a:p>
      </dgm:t>
    </dgm:pt>
    <dgm:pt modelId="{C3750D4F-9281-2E40-8222-8B3255728CE4}" type="parTrans" cxnId="{A7924D84-725F-7347-8793-7B45E8F8C513}">
      <dgm:prSet/>
      <dgm:spPr/>
      <dgm:t>
        <a:bodyPr/>
        <a:lstStyle/>
        <a:p>
          <a:endParaRPr lang="en-US"/>
        </a:p>
      </dgm:t>
    </dgm:pt>
    <dgm:pt modelId="{D645C221-2E44-F947-B5E4-BE42219A5ADD}" type="sibTrans" cxnId="{A7924D84-725F-7347-8793-7B45E8F8C513}">
      <dgm:prSet/>
      <dgm:spPr/>
      <dgm:t>
        <a:bodyPr/>
        <a:lstStyle/>
        <a:p>
          <a:endParaRPr lang="en-US"/>
        </a:p>
      </dgm:t>
    </dgm:pt>
    <dgm:pt modelId="{F2A770EC-03C7-DB41-9590-88A359194669}">
      <dgm:prSet phldrT="[Text]" custT="1"/>
      <dgm:spPr/>
      <dgm:t>
        <a:bodyPr/>
        <a:lstStyle/>
        <a:p>
          <a:r>
            <a:rPr lang="en-US" sz="1400">
              <a:solidFill>
                <a:schemeClr val="accent2">
                  <a:lumMod val="75000"/>
                </a:schemeClr>
              </a:solidFill>
            </a:rPr>
            <a:t>Think About the Terrible People (what openings/incentives might this code leave open for bad actors to exploit/abuse?)</a:t>
          </a:r>
        </a:p>
      </dgm:t>
    </dgm:pt>
    <dgm:pt modelId="{B464B4B0-F799-FF48-97A4-C8D98B595DE0}" type="parTrans" cxnId="{FF412B49-483C-384C-A0F6-86F308812D4F}">
      <dgm:prSet/>
      <dgm:spPr/>
      <dgm:t>
        <a:bodyPr/>
        <a:lstStyle/>
        <a:p>
          <a:endParaRPr lang="en-US"/>
        </a:p>
      </dgm:t>
    </dgm:pt>
    <dgm:pt modelId="{0B2C2C76-5030-6941-8B54-3ED490D2844B}" type="sibTrans" cxnId="{FF412B49-483C-384C-A0F6-86F308812D4F}">
      <dgm:prSet/>
      <dgm:spPr/>
      <dgm:t>
        <a:bodyPr/>
        <a:lstStyle/>
        <a:p>
          <a:endParaRPr lang="en-US"/>
        </a:p>
      </dgm:t>
    </dgm:pt>
    <dgm:pt modelId="{98D744B1-0083-F44B-929D-8C34429243C9}">
      <dgm:prSet phldrT="[Text]" custT="1"/>
      <dgm:spPr/>
      <dgm:t>
        <a:bodyPr/>
        <a:lstStyle/>
        <a:p>
          <a:r>
            <a:rPr lang="en-US" sz="1400">
              <a:solidFill>
                <a:schemeClr val="accent2">
                  <a:lumMod val="75000"/>
                </a:schemeClr>
              </a:solidFill>
            </a:rPr>
            <a:t>Remember the Ethical Benefits Again (is this product </a:t>
          </a:r>
          <a:r>
            <a:rPr lang="en-US" sz="1400" i="1">
              <a:solidFill>
                <a:schemeClr val="accent2">
                  <a:lumMod val="75000"/>
                </a:schemeClr>
              </a:solidFill>
            </a:rPr>
            <a:t>still</a:t>
          </a:r>
          <a:r>
            <a:rPr lang="en-US" sz="1400" i="0">
              <a:solidFill>
                <a:schemeClr val="accent2">
                  <a:lumMod val="75000"/>
                </a:schemeClr>
              </a:solidFill>
            </a:rPr>
            <a:t> on track to deliver the envisioned benefit, or is it missing something else?)</a:t>
          </a:r>
          <a:endParaRPr lang="en-US" sz="1400">
            <a:solidFill>
              <a:schemeClr val="accent2">
                <a:lumMod val="75000"/>
              </a:schemeClr>
            </a:solidFill>
          </a:endParaRPr>
        </a:p>
      </dgm:t>
    </dgm:pt>
    <dgm:pt modelId="{AED9D996-4691-EC47-B89E-C4E355A6FAC2}" type="parTrans" cxnId="{84524D1E-361C-9542-9381-7276D5D6B7ED}">
      <dgm:prSet/>
      <dgm:spPr/>
      <dgm:t>
        <a:bodyPr/>
        <a:lstStyle/>
        <a:p>
          <a:endParaRPr lang="en-US"/>
        </a:p>
      </dgm:t>
    </dgm:pt>
    <dgm:pt modelId="{E6F55310-CDD6-4A4F-89F3-B402C0DCE5E4}" type="sibTrans" cxnId="{84524D1E-361C-9542-9381-7276D5D6B7ED}">
      <dgm:prSet/>
      <dgm:spPr/>
      <dgm:t>
        <a:bodyPr/>
        <a:lstStyle/>
        <a:p>
          <a:endParaRPr lang="en-US"/>
        </a:p>
      </dgm:t>
    </dgm:pt>
    <dgm:pt modelId="{27D9F2D2-5D62-C64F-B8CD-5FE12AC281C6}" type="pres">
      <dgm:prSet presAssocID="{AA7C707D-E3CA-E148-898D-934D4E88F0EF}" presName="linearFlow" presStyleCnt="0">
        <dgm:presLayoutVars>
          <dgm:dir/>
          <dgm:animLvl val="lvl"/>
          <dgm:resizeHandles val="exact"/>
        </dgm:presLayoutVars>
      </dgm:prSet>
      <dgm:spPr/>
    </dgm:pt>
    <dgm:pt modelId="{5734C149-3309-4A42-934A-4E2B0207FFE6}" type="pres">
      <dgm:prSet presAssocID="{AF73DDED-3172-A14D-B7A2-F2FA6A17B847}" presName="composite" presStyleCnt="0"/>
      <dgm:spPr/>
    </dgm:pt>
    <dgm:pt modelId="{0DA421D0-84B8-A443-ACD8-3E7DFCBA7B84}" type="pres">
      <dgm:prSet presAssocID="{AF73DDED-3172-A14D-B7A2-F2FA6A17B847}" presName="parentText" presStyleLbl="alignNode1" presStyleIdx="0" presStyleCnt="3">
        <dgm:presLayoutVars>
          <dgm:chMax val="1"/>
          <dgm:bulletEnabled val="1"/>
        </dgm:presLayoutVars>
      </dgm:prSet>
      <dgm:spPr/>
    </dgm:pt>
    <dgm:pt modelId="{1824E4A9-6363-E146-9F99-4FFBD003EF52}" type="pres">
      <dgm:prSet presAssocID="{AF73DDED-3172-A14D-B7A2-F2FA6A17B847}" presName="descendantText" presStyleLbl="alignAcc1" presStyleIdx="0" presStyleCnt="3">
        <dgm:presLayoutVars>
          <dgm:bulletEnabled val="1"/>
        </dgm:presLayoutVars>
      </dgm:prSet>
      <dgm:spPr/>
    </dgm:pt>
    <dgm:pt modelId="{219D6466-407A-674B-9490-3AF90AE06CE2}" type="pres">
      <dgm:prSet presAssocID="{DD952013-A938-084B-90EB-7BCF38ECF856}" presName="sp" presStyleCnt="0"/>
      <dgm:spPr/>
    </dgm:pt>
    <dgm:pt modelId="{53A5E44E-5FEA-C841-9288-3EF96915D4F3}" type="pres">
      <dgm:prSet presAssocID="{B997B96A-04C1-A146-8B6B-EC2769527C7D}" presName="composite" presStyleCnt="0"/>
      <dgm:spPr/>
    </dgm:pt>
    <dgm:pt modelId="{29257DB8-E4D4-C64A-9C76-AAA97ED4BF3E}" type="pres">
      <dgm:prSet presAssocID="{B997B96A-04C1-A146-8B6B-EC2769527C7D}" presName="parentText" presStyleLbl="alignNode1" presStyleIdx="1" presStyleCnt="3">
        <dgm:presLayoutVars>
          <dgm:chMax val="1"/>
          <dgm:bulletEnabled val="1"/>
        </dgm:presLayoutVars>
      </dgm:prSet>
      <dgm:spPr/>
    </dgm:pt>
    <dgm:pt modelId="{AD6BC376-0555-8B45-BDC5-4612931A4503}" type="pres">
      <dgm:prSet presAssocID="{B997B96A-04C1-A146-8B6B-EC2769527C7D}" presName="descendantText" presStyleLbl="alignAcc1" presStyleIdx="1" presStyleCnt="3" custScaleY="122203">
        <dgm:presLayoutVars>
          <dgm:bulletEnabled val="1"/>
        </dgm:presLayoutVars>
      </dgm:prSet>
      <dgm:spPr/>
    </dgm:pt>
    <dgm:pt modelId="{9EB4FC2B-1C3D-AD40-99E8-95651A03918D}" type="pres">
      <dgm:prSet presAssocID="{7FA2286E-F467-B346-8328-987C5C324A92}" presName="sp" presStyleCnt="0"/>
      <dgm:spPr/>
    </dgm:pt>
    <dgm:pt modelId="{39665E59-35EF-0841-B056-6CA970A08E19}" type="pres">
      <dgm:prSet presAssocID="{77ACC4F5-C925-014E-9349-E53D4583118A}" presName="composite" presStyleCnt="0"/>
      <dgm:spPr/>
    </dgm:pt>
    <dgm:pt modelId="{9943E136-BDDA-EF4F-B048-82BB724C38CB}" type="pres">
      <dgm:prSet presAssocID="{77ACC4F5-C925-014E-9349-E53D4583118A}" presName="parentText" presStyleLbl="alignNode1" presStyleIdx="2" presStyleCnt="3">
        <dgm:presLayoutVars>
          <dgm:chMax val="1"/>
          <dgm:bulletEnabled val="1"/>
        </dgm:presLayoutVars>
      </dgm:prSet>
      <dgm:spPr/>
    </dgm:pt>
    <dgm:pt modelId="{7925F5E9-1B05-E94A-99FE-15DE66EA85F6}" type="pres">
      <dgm:prSet presAssocID="{77ACC4F5-C925-014E-9349-E53D4583118A}" presName="descendantText" presStyleLbl="alignAcc1" presStyleIdx="2" presStyleCnt="3" custScaleY="126200">
        <dgm:presLayoutVars>
          <dgm:bulletEnabled val="1"/>
        </dgm:presLayoutVars>
      </dgm:prSet>
      <dgm:spPr/>
    </dgm:pt>
  </dgm:ptLst>
  <dgm:cxnLst>
    <dgm:cxn modelId="{FBA4850C-9DDA-5E45-9BF3-DDD14F73E0B5}" type="presOf" srcId="{4758C290-C137-FC43-ADD8-BED00729167C}" destId="{1824E4A9-6363-E146-9F99-4FFBD003EF52}" srcOrd="0" destOrd="2" presId="urn:microsoft.com/office/officeart/2005/8/layout/chevron2"/>
    <dgm:cxn modelId="{69C62518-E912-624F-913B-661C173B02C8}" type="presOf" srcId="{0AA98FDB-FE89-3540-A123-4DE611849209}" destId="{AD6BC376-0555-8B45-BDC5-4612931A4503}" srcOrd="0" destOrd="1" presId="urn:microsoft.com/office/officeart/2005/8/layout/chevron2"/>
    <dgm:cxn modelId="{84524D1E-361C-9542-9381-7276D5D6B7ED}" srcId="{77ACC4F5-C925-014E-9349-E53D4583118A}" destId="{98D744B1-0083-F44B-929D-8C34429243C9}" srcOrd="2" destOrd="0" parTransId="{AED9D996-4691-EC47-B89E-C4E355A6FAC2}" sibTransId="{E6F55310-CDD6-4A4F-89F3-B402C0DCE5E4}"/>
    <dgm:cxn modelId="{50479E28-AD02-2F49-AE0C-59FBA04384C0}" type="presOf" srcId="{AF73DDED-3172-A14D-B7A2-F2FA6A17B847}" destId="{0DA421D0-84B8-A443-ACD8-3E7DFCBA7B84}" srcOrd="0" destOrd="0" presId="urn:microsoft.com/office/officeart/2005/8/layout/chevron2"/>
    <dgm:cxn modelId="{D2D9ED31-85B7-2A41-8062-2F20B8D571D8}" type="presOf" srcId="{9FEB32E7-6547-4042-994C-20F8A5A09C7B}" destId="{AD6BC376-0555-8B45-BDC5-4612931A4503}" srcOrd="0" destOrd="0" presId="urn:microsoft.com/office/officeart/2005/8/layout/chevron2"/>
    <dgm:cxn modelId="{F8E21033-1E60-C843-9E52-E305DD0919E6}" srcId="{B997B96A-04C1-A146-8B6B-EC2769527C7D}" destId="{0AA98FDB-FE89-3540-A123-4DE611849209}" srcOrd="1" destOrd="0" parTransId="{6AE8E22E-C49E-E34E-9812-68D291F0248C}" sibTransId="{60D13481-1BE2-3348-AAF0-3B6BAA464526}"/>
    <dgm:cxn modelId="{73E1AB38-4E21-9047-962C-0BB7291BDE1B}" srcId="{AF73DDED-3172-A14D-B7A2-F2FA6A17B847}" destId="{A787BBDA-2C0C-304A-B714-7C19BC9F3A4B}" srcOrd="1" destOrd="0" parTransId="{0424C8EA-69C0-3F44-A071-E50CEDE44F06}" sibTransId="{F20C23C3-D37B-B443-B2C5-AB41EA1C21A0}"/>
    <dgm:cxn modelId="{3A3A443E-4287-E149-AF54-1F2CBD0767E3}" type="presOf" srcId="{77ACC4F5-C925-014E-9349-E53D4583118A}" destId="{9943E136-BDDA-EF4F-B048-82BB724C38CB}" srcOrd="0" destOrd="0" presId="urn:microsoft.com/office/officeart/2005/8/layout/chevron2"/>
    <dgm:cxn modelId="{FF412B49-483C-384C-A0F6-86F308812D4F}" srcId="{B997B96A-04C1-A146-8B6B-EC2769527C7D}" destId="{F2A770EC-03C7-DB41-9590-88A359194669}" srcOrd="2" destOrd="0" parTransId="{B464B4B0-F799-FF48-97A4-C8D98B595DE0}" sibTransId="{0B2C2C76-5030-6941-8B54-3ED490D2844B}"/>
    <dgm:cxn modelId="{492E7C6E-940B-CC44-AB1A-229B4609B963}" srcId="{B997B96A-04C1-A146-8B6B-EC2769527C7D}" destId="{9FEB32E7-6547-4042-994C-20F8A5A09C7B}" srcOrd="0" destOrd="0" parTransId="{30040484-9434-BC47-8DFF-8AC3B1195DD5}" sibTransId="{EE11F2EC-BBBD-6540-9067-CD88826B6DB7}"/>
    <dgm:cxn modelId="{F5813454-D2C3-8344-BE36-B70F297D54F4}" srcId="{77ACC4F5-C925-014E-9349-E53D4583118A}" destId="{0FB9B25D-190F-A947-971D-DDF0C3F8C176}" srcOrd="0" destOrd="0" parTransId="{36186028-E9CB-4C47-9033-FE1EEC47E120}" sibTransId="{2B9F0271-CADF-DE4D-B644-73254157AC9D}"/>
    <dgm:cxn modelId="{9BB09B7A-5B27-2A40-A086-8931FD66FF4A}" srcId="{AA7C707D-E3CA-E148-898D-934D4E88F0EF}" destId="{AF73DDED-3172-A14D-B7A2-F2FA6A17B847}" srcOrd="0" destOrd="0" parTransId="{5F3838FE-A1B5-5346-9367-620EB2A291BC}" sibTransId="{DD952013-A938-084B-90EB-7BCF38ECF856}"/>
    <dgm:cxn modelId="{59D49582-0D21-2D4F-B165-64E621767C7B}" type="presOf" srcId="{B997B96A-04C1-A146-8B6B-EC2769527C7D}" destId="{29257DB8-E4D4-C64A-9C76-AAA97ED4BF3E}" srcOrd="0" destOrd="0" presId="urn:microsoft.com/office/officeart/2005/8/layout/chevron2"/>
    <dgm:cxn modelId="{A7924D84-725F-7347-8793-7B45E8F8C513}" srcId="{AF73DDED-3172-A14D-B7A2-F2FA6A17B847}" destId="{4758C290-C137-FC43-ADD8-BED00729167C}" srcOrd="2" destOrd="0" parTransId="{C3750D4F-9281-2E40-8222-8B3255728CE4}" sibTransId="{D645C221-2E44-F947-B5E4-BE42219A5ADD}"/>
    <dgm:cxn modelId="{E92A2686-7B53-E441-BCC8-8BABD139B30B}" type="presOf" srcId="{D4C50A06-C333-8546-8605-9881ECE74CE6}" destId="{7925F5E9-1B05-E94A-99FE-15DE66EA85F6}" srcOrd="0" destOrd="1" presId="urn:microsoft.com/office/officeart/2005/8/layout/chevron2"/>
    <dgm:cxn modelId="{B0F56E93-CCA3-514D-BCCC-D59C46125C6A}" type="presOf" srcId="{AA7C707D-E3CA-E148-898D-934D4E88F0EF}" destId="{27D9F2D2-5D62-C64F-B8CD-5FE12AC281C6}" srcOrd="0" destOrd="0" presId="urn:microsoft.com/office/officeart/2005/8/layout/chevron2"/>
    <dgm:cxn modelId="{25667BA5-2621-474E-95C7-2C79AD9D83BD}" type="presOf" srcId="{0FB9B25D-190F-A947-971D-DDF0C3F8C176}" destId="{7925F5E9-1B05-E94A-99FE-15DE66EA85F6}" srcOrd="0" destOrd="0" presId="urn:microsoft.com/office/officeart/2005/8/layout/chevron2"/>
    <dgm:cxn modelId="{903A3AB6-72B2-DF45-A0C1-8B69FE758D24}" srcId="{AF73DDED-3172-A14D-B7A2-F2FA6A17B847}" destId="{C8CC69F6-7A1D-EB46-9EA2-663C29CC1240}" srcOrd="0" destOrd="0" parTransId="{AC45AE5D-EBE4-5C47-A661-DCCDBAA21047}" sibTransId="{7F4ED911-EB8F-9D48-90DE-27DF1F910F68}"/>
    <dgm:cxn modelId="{4BFFF7B9-B1E3-654D-97BD-009F5B42305D}" srcId="{77ACC4F5-C925-014E-9349-E53D4583118A}" destId="{D4C50A06-C333-8546-8605-9881ECE74CE6}" srcOrd="1" destOrd="0" parTransId="{E28941DD-4FC3-D64F-9D51-59372C579E65}" sibTransId="{B302982F-43DC-E042-9419-A73BFBF8CB3C}"/>
    <dgm:cxn modelId="{1B71D9C1-F544-D64C-B050-5DD86AF7826E}" type="presOf" srcId="{98D744B1-0083-F44B-929D-8C34429243C9}" destId="{7925F5E9-1B05-E94A-99FE-15DE66EA85F6}" srcOrd="0" destOrd="2" presId="urn:microsoft.com/office/officeart/2005/8/layout/chevron2"/>
    <dgm:cxn modelId="{BB1185C5-EC77-334A-B224-F36021F6AEBA}" srcId="{AA7C707D-E3CA-E148-898D-934D4E88F0EF}" destId="{77ACC4F5-C925-014E-9349-E53D4583118A}" srcOrd="2" destOrd="0" parTransId="{0DE7BFD2-4CD5-124C-ACAA-D64E0CCC305A}" sibTransId="{F009B075-60E8-054A-8E6F-76AB9A78484E}"/>
    <dgm:cxn modelId="{B6712ECA-C6F1-EF43-B6C9-DAAFBF1CC3D7}" type="presOf" srcId="{F2A770EC-03C7-DB41-9590-88A359194669}" destId="{AD6BC376-0555-8B45-BDC5-4612931A4503}" srcOrd="0" destOrd="2" presId="urn:microsoft.com/office/officeart/2005/8/layout/chevron2"/>
    <dgm:cxn modelId="{11EF7CCC-04DD-F845-9BAD-BDC680E27D1D}" srcId="{AA7C707D-E3CA-E148-898D-934D4E88F0EF}" destId="{B997B96A-04C1-A146-8B6B-EC2769527C7D}" srcOrd="1" destOrd="0" parTransId="{5BBC1110-E0D7-B844-BDBA-D72F54DC9FCD}" sibTransId="{7FA2286E-F467-B346-8328-987C5C324A92}"/>
    <dgm:cxn modelId="{FBD45AE3-3968-F943-BD58-EC48C1BA1FB3}" type="presOf" srcId="{C8CC69F6-7A1D-EB46-9EA2-663C29CC1240}" destId="{1824E4A9-6363-E146-9F99-4FFBD003EF52}" srcOrd="0" destOrd="0" presId="urn:microsoft.com/office/officeart/2005/8/layout/chevron2"/>
    <dgm:cxn modelId="{4E82A9F9-7532-DE43-ADB1-37A4D44BA9B6}" type="presOf" srcId="{A787BBDA-2C0C-304A-B714-7C19BC9F3A4B}" destId="{1824E4A9-6363-E146-9F99-4FFBD003EF52}" srcOrd="0" destOrd="1" presId="urn:microsoft.com/office/officeart/2005/8/layout/chevron2"/>
    <dgm:cxn modelId="{042C265A-88FB-8342-AAB5-298838D0880E}" type="presParOf" srcId="{27D9F2D2-5D62-C64F-B8CD-5FE12AC281C6}" destId="{5734C149-3309-4A42-934A-4E2B0207FFE6}" srcOrd="0" destOrd="0" presId="urn:microsoft.com/office/officeart/2005/8/layout/chevron2"/>
    <dgm:cxn modelId="{D2166809-ED77-E443-A5EE-09C38E098888}" type="presParOf" srcId="{5734C149-3309-4A42-934A-4E2B0207FFE6}" destId="{0DA421D0-84B8-A443-ACD8-3E7DFCBA7B84}" srcOrd="0" destOrd="0" presId="urn:microsoft.com/office/officeart/2005/8/layout/chevron2"/>
    <dgm:cxn modelId="{F84C5C7A-8E20-334B-8B1F-0E27809C681E}" type="presParOf" srcId="{5734C149-3309-4A42-934A-4E2B0207FFE6}" destId="{1824E4A9-6363-E146-9F99-4FFBD003EF52}" srcOrd="1" destOrd="0" presId="urn:microsoft.com/office/officeart/2005/8/layout/chevron2"/>
    <dgm:cxn modelId="{BE716282-0194-764C-A982-9B69D169DDDF}" type="presParOf" srcId="{27D9F2D2-5D62-C64F-B8CD-5FE12AC281C6}" destId="{219D6466-407A-674B-9490-3AF90AE06CE2}" srcOrd="1" destOrd="0" presId="urn:microsoft.com/office/officeart/2005/8/layout/chevron2"/>
    <dgm:cxn modelId="{0C8CBE2B-49AB-1F48-9CA4-DB5F1B5B274F}" type="presParOf" srcId="{27D9F2D2-5D62-C64F-B8CD-5FE12AC281C6}" destId="{53A5E44E-5FEA-C841-9288-3EF96915D4F3}" srcOrd="2" destOrd="0" presId="urn:microsoft.com/office/officeart/2005/8/layout/chevron2"/>
    <dgm:cxn modelId="{B9E4C44C-57AC-074C-85CC-A9A02E91B511}" type="presParOf" srcId="{53A5E44E-5FEA-C841-9288-3EF96915D4F3}" destId="{29257DB8-E4D4-C64A-9C76-AAA97ED4BF3E}" srcOrd="0" destOrd="0" presId="urn:microsoft.com/office/officeart/2005/8/layout/chevron2"/>
    <dgm:cxn modelId="{7E0F1AF1-0528-D341-86FA-25BDDEF65EB5}" type="presParOf" srcId="{53A5E44E-5FEA-C841-9288-3EF96915D4F3}" destId="{AD6BC376-0555-8B45-BDC5-4612931A4503}" srcOrd="1" destOrd="0" presId="urn:microsoft.com/office/officeart/2005/8/layout/chevron2"/>
    <dgm:cxn modelId="{C372CC69-6F49-0344-94CE-3BB770CA23E2}" type="presParOf" srcId="{27D9F2D2-5D62-C64F-B8CD-5FE12AC281C6}" destId="{9EB4FC2B-1C3D-AD40-99E8-95651A03918D}" srcOrd="3" destOrd="0" presId="urn:microsoft.com/office/officeart/2005/8/layout/chevron2"/>
    <dgm:cxn modelId="{03D6EE6E-5E5E-7241-9A22-87F54A77CA89}" type="presParOf" srcId="{27D9F2D2-5D62-C64F-B8CD-5FE12AC281C6}" destId="{39665E59-35EF-0841-B056-6CA970A08E19}" srcOrd="4" destOrd="0" presId="urn:microsoft.com/office/officeart/2005/8/layout/chevron2"/>
    <dgm:cxn modelId="{99B2CE83-255C-5D49-BD00-979D180713D2}" type="presParOf" srcId="{39665E59-35EF-0841-B056-6CA970A08E19}" destId="{9943E136-BDDA-EF4F-B048-82BB724C38CB}" srcOrd="0" destOrd="0" presId="urn:microsoft.com/office/officeart/2005/8/layout/chevron2"/>
    <dgm:cxn modelId="{C17937F0-5CAF-ED45-A92F-4DD45F3049F9}" type="presParOf" srcId="{39665E59-35EF-0841-B056-6CA970A08E19}" destId="{7925F5E9-1B05-E94A-99FE-15DE66EA85F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7C707D-E3CA-E148-898D-934D4E88F0EF}"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US"/>
        </a:p>
      </dgm:t>
    </dgm:pt>
    <dgm:pt modelId="{AF73DDED-3172-A14D-B7A2-F2FA6A17B847}">
      <dgm:prSet phldrT="[Text]" custT="1"/>
      <dgm:spPr>
        <a:solidFill>
          <a:srgbClr val="339FA6"/>
        </a:solidFill>
      </dgm:spPr>
      <dgm:t>
        <a:bodyPr/>
        <a:lstStyle/>
        <a:p>
          <a:r>
            <a:rPr lang="en-US" sz="1500"/>
            <a:t>Testing</a:t>
          </a:r>
        </a:p>
      </dgm:t>
    </dgm:pt>
    <dgm:pt modelId="{5F3838FE-A1B5-5346-9367-620EB2A291BC}" type="parTrans" cxnId="{9BB09B7A-5B27-2A40-A086-8931FD66FF4A}">
      <dgm:prSet/>
      <dgm:spPr/>
      <dgm:t>
        <a:bodyPr/>
        <a:lstStyle/>
        <a:p>
          <a:endParaRPr lang="en-US"/>
        </a:p>
      </dgm:t>
    </dgm:pt>
    <dgm:pt modelId="{DD952013-A938-084B-90EB-7BCF38ECF856}" type="sibTrans" cxnId="{9BB09B7A-5B27-2A40-A086-8931FD66FF4A}">
      <dgm:prSet/>
      <dgm:spPr/>
      <dgm:t>
        <a:bodyPr/>
        <a:lstStyle/>
        <a:p>
          <a:endParaRPr lang="en-US"/>
        </a:p>
      </dgm:t>
    </dgm:pt>
    <dgm:pt modelId="{A787BBDA-2C0C-304A-B714-7C19BC9F3A4B}">
      <dgm:prSet phldrT="[Text]" custT="1"/>
      <dgm:spPr/>
      <dgm:t>
        <a:bodyPr/>
        <a:lstStyle/>
        <a:p>
          <a:r>
            <a:rPr lang="en-US" sz="1400">
              <a:solidFill>
                <a:schemeClr val="accent2">
                  <a:lumMod val="75000"/>
                </a:schemeClr>
              </a:solidFill>
            </a:rPr>
            <a:t>Expanding the Circle (is our test group diverse/disinterested enough to reflect the real social impact of this tool? Or are we preaching to the choir?)</a:t>
          </a:r>
        </a:p>
      </dgm:t>
    </dgm:pt>
    <dgm:pt modelId="{0424C8EA-69C0-3F44-A071-E50CEDE44F06}" type="parTrans" cxnId="{73E1AB38-4E21-9047-962C-0BB7291BDE1B}">
      <dgm:prSet/>
      <dgm:spPr/>
      <dgm:t>
        <a:bodyPr/>
        <a:lstStyle/>
        <a:p>
          <a:endParaRPr lang="en-US"/>
        </a:p>
      </dgm:t>
    </dgm:pt>
    <dgm:pt modelId="{F20C23C3-D37B-B443-B2C5-AB41EA1C21A0}" type="sibTrans" cxnId="{73E1AB38-4E21-9047-962C-0BB7291BDE1B}">
      <dgm:prSet/>
      <dgm:spPr/>
      <dgm:t>
        <a:bodyPr/>
        <a:lstStyle/>
        <a:p>
          <a:endParaRPr lang="en-US"/>
        </a:p>
      </dgm:t>
    </dgm:pt>
    <dgm:pt modelId="{B997B96A-04C1-A146-8B6B-EC2769527C7D}">
      <dgm:prSet phldrT="[Text]" custT="1"/>
      <dgm:spPr>
        <a:solidFill>
          <a:srgbClr val="339FA6"/>
        </a:solidFill>
      </dgm:spPr>
      <dgm:t>
        <a:bodyPr/>
        <a:lstStyle/>
        <a:p>
          <a:r>
            <a:rPr lang="en-US" sz="1500"/>
            <a:t>Release</a:t>
          </a:r>
        </a:p>
      </dgm:t>
    </dgm:pt>
    <dgm:pt modelId="{5BBC1110-E0D7-B844-BDBA-D72F54DC9FCD}" type="parTrans" cxnId="{11EF7CCC-04DD-F845-9BAD-BDC680E27D1D}">
      <dgm:prSet/>
      <dgm:spPr/>
      <dgm:t>
        <a:bodyPr/>
        <a:lstStyle/>
        <a:p>
          <a:endParaRPr lang="en-US"/>
        </a:p>
      </dgm:t>
    </dgm:pt>
    <dgm:pt modelId="{7FA2286E-F467-B346-8328-987C5C324A92}" type="sibTrans" cxnId="{11EF7CCC-04DD-F845-9BAD-BDC680E27D1D}">
      <dgm:prSet/>
      <dgm:spPr/>
      <dgm:t>
        <a:bodyPr/>
        <a:lstStyle/>
        <a:p>
          <a:endParaRPr lang="en-US"/>
        </a:p>
      </dgm:t>
    </dgm:pt>
    <dgm:pt modelId="{9FEB32E7-6547-4042-994C-20F8A5A09C7B}">
      <dgm:prSet phldrT="[Text]" custT="1"/>
      <dgm:spPr/>
      <dgm:t>
        <a:bodyPr/>
        <a:lstStyle/>
        <a:p>
          <a:r>
            <a:rPr lang="en-US" sz="1400">
              <a:solidFill>
                <a:schemeClr val="tx1"/>
              </a:solidFill>
            </a:rPr>
            <a:t>Launch/Marketing</a:t>
          </a:r>
        </a:p>
      </dgm:t>
    </dgm:pt>
    <dgm:pt modelId="{30040484-9434-BC47-8DFF-8AC3B1195DD5}" type="parTrans" cxnId="{492E7C6E-940B-CC44-AB1A-229B4609B963}">
      <dgm:prSet/>
      <dgm:spPr/>
      <dgm:t>
        <a:bodyPr/>
        <a:lstStyle/>
        <a:p>
          <a:endParaRPr lang="en-US"/>
        </a:p>
      </dgm:t>
    </dgm:pt>
    <dgm:pt modelId="{EE11F2EC-BBBD-6540-9067-CD88826B6DB7}" type="sibTrans" cxnId="{492E7C6E-940B-CC44-AB1A-229B4609B963}">
      <dgm:prSet/>
      <dgm:spPr/>
      <dgm:t>
        <a:bodyPr/>
        <a:lstStyle/>
        <a:p>
          <a:endParaRPr lang="en-US"/>
        </a:p>
      </dgm:t>
    </dgm:pt>
    <dgm:pt modelId="{0AA98FDB-FE89-3540-A123-4DE611849209}">
      <dgm:prSet phldrT="[Text]" custT="1"/>
      <dgm:spPr/>
      <dgm:t>
        <a:bodyPr/>
        <a:lstStyle/>
        <a:p>
          <a:r>
            <a:rPr lang="en-US" sz="1400">
              <a:solidFill>
                <a:schemeClr val="accent2">
                  <a:lumMod val="75000"/>
                </a:schemeClr>
              </a:solidFill>
            </a:rPr>
            <a:t>Closing the Loop: Ethical Iteration (what feedback channels have we built to give us reliable signals of ethical concerns about the product?)</a:t>
          </a:r>
        </a:p>
      </dgm:t>
    </dgm:pt>
    <dgm:pt modelId="{6AE8E22E-C49E-E34E-9812-68D291F0248C}" type="parTrans" cxnId="{F8E21033-1E60-C843-9E52-E305DD0919E6}">
      <dgm:prSet/>
      <dgm:spPr/>
      <dgm:t>
        <a:bodyPr/>
        <a:lstStyle/>
        <a:p>
          <a:endParaRPr lang="en-US"/>
        </a:p>
      </dgm:t>
    </dgm:pt>
    <dgm:pt modelId="{60D13481-1BE2-3348-AAF0-3B6BAA464526}" type="sibTrans" cxnId="{F8E21033-1E60-C843-9E52-E305DD0919E6}">
      <dgm:prSet/>
      <dgm:spPr/>
      <dgm:t>
        <a:bodyPr/>
        <a:lstStyle/>
        <a:p>
          <a:endParaRPr lang="en-US"/>
        </a:p>
      </dgm:t>
    </dgm:pt>
    <dgm:pt modelId="{77ACC4F5-C925-014E-9349-E53D4583118A}">
      <dgm:prSet phldrT="[Text]" custT="1"/>
      <dgm:spPr>
        <a:solidFill>
          <a:srgbClr val="339FA6"/>
        </a:solidFill>
      </dgm:spPr>
      <dgm:t>
        <a:bodyPr/>
        <a:lstStyle/>
        <a:p>
          <a:r>
            <a:rPr lang="en-US" sz="1500"/>
            <a:t>Feedback</a:t>
          </a:r>
        </a:p>
      </dgm:t>
    </dgm:pt>
    <dgm:pt modelId="{0DE7BFD2-4CD5-124C-ACAA-D64E0CCC305A}" type="parTrans" cxnId="{BB1185C5-EC77-334A-B224-F36021F6AEBA}">
      <dgm:prSet/>
      <dgm:spPr/>
      <dgm:t>
        <a:bodyPr/>
        <a:lstStyle/>
        <a:p>
          <a:endParaRPr lang="en-US"/>
        </a:p>
      </dgm:t>
    </dgm:pt>
    <dgm:pt modelId="{F009B075-60E8-054A-8E6F-76AB9A78484E}" type="sibTrans" cxnId="{BB1185C5-EC77-334A-B224-F36021F6AEBA}">
      <dgm:prSet/>
      <dgm:spPr/>
      <dgm:t>
        <a:bodyPr/>
        <a:lstStyle/>
        <a:p>
          <a:endParaRPr lang="en-US"/>
        </a:p>
      </dgm:t>
    </dgm:pt>
    <dgm:pt modelId="{0FB9B25D-190F-A947-971D-DDF0C3F8C176}">
      <dgm:prSet phldrT="[Text]" custT="1"/>
      <dgm:spPr/>
      <dgm:t>
        <a:bodyPr/>
        <a:lstStyle/>
        <a:p>
          <a:r>
            <a:rPr lang="en-US" sz="1400">
              <a:solidFill>
                <a:schemeClr val="tx1"/>
              </a:solidFill>
            </a:rPr>
            <a:t>Customer Support/Quality Management</a:t>
          </a:r>
        </a:p>
      </dgm:t>
    </dgm:pt>
    <dgm:pt modelId="{36186028-E9CB-4C47-9033-FE1EEC47E120}" type="parTrans" cxnId="{F5813454-D2C3-8344-BE36-B70F297D54F4}">
      <dgm:prSet/>
      <dgm:spPr/>
      <dgm:t>
        <a:bodyPr/>
        <a:lstStyle/>
        <a:p>
          <a:endParaRPr lang="en-US"/>
        </a:p>
      </dgm:t>
    </dgm:pt>
    <dgm:pt modelId="{2B9F0271-CADF-DE4D-B644-73254157AC9D}" type="sibTrans" cxnId="{F5813454-D2C3-8344-BE36-B70F297D54F4}">
      <dgm:prSet/>
      <dgm:spPr/>
      <dgm:t>
        <a:bodyPr/>
        <a:lstStyle/>
        <a:p>
          <a:endParaRPr lang="en-US"/>
        </a:p>
      </dgm:t>
    </dgm:pt>
    <dgm:pt modelId="{D4C50A06-C333-8546-8605-9881ECE74CE6}">
      <dgm:prSet phldrT="[Text]" custT="1"/>
      <dgm:spPr/>
      <dgm:t>
        <a:bodyPr/>
        <a:lstStyle/>
        <a:p>
          <a:r>
            <a:rPr lang="en-US" sz="1400">
              <a:solidFill>
                <a:schemeClr val="accent2">
                  <a:lumMod val="75000"/>
                </a:schemeClr>
              </a:solidFill>
            </a:rPr>
            <a:t>Expanding the Circle [are we soliciting </a:t>
          </a:r>
          <a:r>
            <a:rPr lang="en-US" sz="1400" i="1">
              <a:solidFill>
                <a:schemeClr val="accent2">
                  <a:lumMod val="75000"/>
                </a:schemeClr>
              </a:solidFill>
            </a:rPr>
            <a:t>ethically</a:t>
          </a:r>
          <a:r>
            <a:rPr lang="en-US" sz="1400" i="0">
              <a:solidFill>
                <a:schemeClr val="accent2">
                  <a:lumMod val="75000"/>
                </a:schemeClr>
              </a:solidFill>
            </a:rPr>
            <a:t> salient feedback from the </a:t>
          </a:r>
          <a:r>
            <a:rPr lang="en-US" sz="1400" i="1">
              <a:solidFill>
                <a:schemeClr val="accent2">
                  <a:lumMod val="75000"/>
                </a:schemeClr>
              </a:solidFill>
            </a:rPr>
            <a:t>full</a:t>
          </a:r>
          <a:r>
            <a:rPr lang="en-US" sz="1400" i="0">
              <a:solidFill>
                <a:schemeClr val="accent2">
                  <a:lumMod val="75000"/>
                </a:schemeClr>
              </a:solidFill>
            </a:rPr>
            <a:t> range of affected stakeholders (including non-users), or just a narrow set?]</a:t>
          </a:r>
          <a:endParaRPr lang="en-US" sz="1400">
            <a:solidFill>
              <a:schemeClr val="accent2">
                <a:lumMod val="75000"/>
              </a:schemeClr>
            </a:solidFill>
          </a:endParaRPr>
        </a:p>
      </dgm:t>
    </dgm:pt>
    <dgm:pt modelId="{E28941DD-4FC3-D64F-9D51-59372C579E65}" type="parTrans" cxnId="{4BFFF7B9-B1E3-654D-97BD-009F5B42305D}">
      <dgm:prSet/>
      <dgm:spPr/>
      <dgm:t>
        <a:bodyPr/>
        <a:lstStyle/>
        <a:p>
          <a:endParaRPr lang="en-US"/>
        </a:p>
      </dgm:t>
    </dgm:pt>
    <dgm:pt modelId="{B302982F-43DC-E042-9419-A73BFBF8CB3C}" type="sibTrans" cxnId="{4BFFF7B9-B1E3-654D-97BD-009F5B42305D}">
      <dgm:prSet/>
      <dgm:spPr/>
      <dgm:t>
        <a:bodyPr/>
        <a:lstStyle/>
        <a:p>
          <a:endParaRPr lang="en-US"/>
        </a:p>
      </dgm:t>
    </dgm:pt>
    <dgm:pt modelId="{B67A56A5-4A3B-E041-89D0-26C2A98076E0}">
      <dgm:prSet phldrT="[Text]" custT="1"/>
      <dgm:spPr/>
      <dgm:t>
        <a:bodyPr/>
        <a:lstStyle/>
        <a:p>
          <a:r>
            <a:rPr lang="en-US" sz="1400">
              <a:solidFill>
                <a:schemeClr val="accent2">
                  <a:lumMod val="75000"/>
                </a:schemeClr>
              </a:solidFill>
            </a:rPr>
            <a:t>Pre-Mortem (what test feedback might reveal an </a:t>
          </a:r>
          <a:r>
            <a:rPr lang="en-US" sz="1400" i="1">
              <a:solidFill>
                <a:schemeClr val="accent2">
                  <a:lumMod val="75000"/>
                </a:schemeClr>
              </a:solidFill>
            </a:rPr>
            <a:t>ethical</a:t>
          </a:r>
          <a:r>
            <a:rPr lang="en-US" sz="1400" i="0">
              <a:solidFill>
                <a:schemeClr val="accent2">
                  <a:lumMod val="75000"/>
                </a:schemeClr>
              </a:solidFill>
            </a:rPr>
            <a:t> failure point for this product in the future? Is there a bug fix here, or a deeper ethical flaw?)</a:t>
          </a:r>
          <a:endParaRPr lang="en-US" sz="1400">
            <a:solidFill>
              <a:schemeClr val="accent2">
                <a:lumMod val="75000"/>
              </a:schemeClr>
            </a:solidFill>
          </a:endParaRPr>
        </a:p>
      </dgm:t>
    </dgm:pt>
    <dgm:pt modelId="{69CE03FB-3146-2047-B7BA-96AA037DCF6A}" type="parTrans" cxnId="{CBF3A8AD-6CE7-DA46-8451-269E596E2986}">
      <dgm:prSet/>
      <dgm:spPr/>
      <dgm:t>
        <a:bodyPr/>
        <a:lstStyle/>
        <a:p>
          <a:endParaRPr lang="en-US"/>
        </a:p>
      </dgm:t>
    </dgm:pt>
    <dgm:pt modelId="{EAFAD1F3-BA7E-8942-8249-65C05A9C10DE}" type="sibTrans" cxnId="{CBF3A8AD-6CE7-DA46-8451-269E596E2986}">
      <dgm:prSet/>
      <dgm:spPr/>
      <dgm:t>
        <a:bodyPr/>
        <a:lstStyle/>
        <a:p>
          <a:endParaRPr lang="en-US"/>
        </a:p>
      </dgm:t>
    </dgm:pt>
    <dgm:pt modelId="{F5680CA9-3242-5345-87F3-15F1B2D95058}">
      <dgm:prSet phldrT="[Text]" custT="1"/>
      <dgm:spPr/>
      <dgm:t>
        <a:bodyPr/>
        <a:lstStyle/>
        <a:p>
          <a:r>
            <a:rPr lang="en-US" sz="1400">
              <a:solidFill>
                <a:schemeClr val="accent2">
                  <a:lumMod val="75000"/>
                </a:schemeClr>
              </a:solidFill>
            </a:rPr>
            <a:t>(Keep) Thinking About the Terrible People (who may soon use this product in ways we didn’t want, and what is our plan to limit their harm?)</a:t>
          </a:r>
        </a:p>
      </dgm:t>
    </dgm:pt>
    <dgm:pt modelId="{5C040E33-4DBC-6B46-8C2F-6FBF47957CF8}" type="parTrans" cxnId="{ECD64EFB-B41A-184F-8EDF-29607F3EE416}">
      <dgm:prSet/>
      <dgm:spPr/>
      <dgm:t>
        <a:bodyPr/>
        <a:lstStyle/>
        <a:p>
          <a:endParaRPr lang="en-US"/>
        </a:p>
      </dgm:t>
    </dgm:pt>
    <dgm:pt modelId="{989E4A57-511C-3842-9396-097CF2C00C74}" type="sibTrans" cxnId="{ECD64EFB-B41A-184F-8EDF-29607F3EE416}">
      <dgm:prSet/>
      <dgm:spPr/>
      <dgm:t>
        <a:bodyPr/>
        <a:lstStyle/>
        <a:p>
          <a:endParaRPr lang="en-US"/>
        </a:p>
      </dgm:t>
    </dgm:pt>
    <dgm:pt modelId="{47481F94-4BE9-C54E-884D-502C2C34896B}">
      <dgm:prSet phldrT="[Text]" custT="1"/>
      <dgm:spPr/>
      <dgm:t>
        <a:bodyPr/>
        <a:lstStyle/>
        <a:p>
          <a:r>
            <a:rPr lang="en-US" sz="1400">
              <a:solidFill>
                <a:schemeClr val="accent2">
                  <a:lumMod val="75000"/>
                </a:schemeClr>
              </a:solidFill>
            </a:rPr>
            <a:t>Closing the Loop (what are we </a:t>
          </a:r>
          <a:r>
            <a:rPr lang="en-US" sz="1400" i="1">
              <a:solidFill>
                <a:schemeClr val="accent2">
                  <a:lumMod val="75000"/>
                </a:schemeClr>
              </a:solidFill>
            </a:rPr>
            <a:t>doing</a:t>
          </a:r>
          <a:r>
            <a:rPr lang="en-US" sz="1400" i="0">
              <a:solidFill>
                <a:schemeClr val="accent2">
                  <a:lumMod val="75000"/>
                </a:schemeClr>
              </a:solidFill>
            </a:rPr>
            <a:t> with the ethically salient feedback we are getting? Who is responsible for analyzing/acting on it?)</a:t>
          </a:r>
          <a:endParaRPr lang="en-US" sz="1400">
            <a:solidFill>
              <a:schemeClr val="accent2">
                <a:lumMod val="75000"/>
              </a:schemeClr>
            </a:solidFill>
          </a:endParaRPr>
        </a:p>
      </dgm:t>
    </dgm:pt>
    <dgm:pt modelId="{4F694D93-7874-CA49-AB9E-E24ED759D2A5}" type="parTrans" cxnId="{756EF5F3-0A45-7B4F-9259-B33A1CBCAAF5}">
      <dgm:prSet/>
      <dgm:spPr/>
      <dgm:t>
        <a:bodyPr/>
        <a:lstStyle/>
        <a:p>
          <a:endParaRPr lang="en-US"/>
        </a:p>
      </dgm:t>
    </dgm:pt>
    <dgm:pt modelId="{EC707E5E-3ABC-5544-9B6E-B951E611927A}" type="sibTrans" cxnId="{756EF5F3-0A45-7B4F-9259-B33A1CBCAAF5}">
      <dgm:prSet/>
      <dgm:spPr/>
      <dgm:t>
        <a:bodyPr/>
        <a:lstStyle/>
        <a:p>
          <a:endParaRPr lang="en-US"/>
        </a:p>
      </dgm:t>
    </dgm:pt>
    <dgm:pt modelId="{D6F4E6ED-64BA-D543-B5D4-59704EDC3053}">
      <dgm:prSet phldrT="[Text]" custT="1"/>
      <dgm:spPr/>
      <dgm:t>
        <a:bodyPr/>
        <a:lstStyle/>
        <a:p>
          <a:r>
            <a:rPr lang="en-US" sz="1400">
              <a:solidFill>
                <a:schemeClr val="tx1"/>
              </a:solidFill>
            </a:rPr>
            <a:t>UAT (User Acceptance) and Beta Testing</a:t>
          </a:r>
          <a:endParaRPr lang="en-US" sz="800">
            <a:solidFill>
              <a:schemeClr val="tx1"/>
            </a:solidFill>
          </a:endParaRPr>
        </a:p>
      </dgm:t>
    </dgm:pt>
    <dgm:pt modelId="{B8DA5431-F383-094A-8F19-FD9E64C0F158}" type="parTrans" cxnId="{533DEBAE-711D-8949-A645-FBD71D917586}">
      <dgm:prSet/>
      <dgm:spPr/>
      <dgm:t>
        <a:bodyPr/>
        <a:lstStyle/>
        <a:p>
          <a:endParaRPr lang="en-US"/>
        </a:p>
      </dgm:t>
    </dgm:pt>
    <dgm:pt modelId="{B7E04387-7D41-4440-A522-76B3602EEBC2}" type="sibTrans" cxnId="{533DEBAE-711D-8949-A645-FBD71D917586}">
      <dgm:prSet/>
      <dgm:spPr/>
      <dgm:t>
        <a:bodyPr/>
        <a:lstStyle/>
        <a:p>
          <a:endParaRPr lang="en-US"/>
        </a:p>
      </dgm:t>
    </dgm:pt>
    <dgm:pt modelId="{27D9F2D2-5D62-C64F-B8CD-5FE12AC281C6}" type="pres">
      <dgm:prSet presAssocID="{AA7C707D-E3CA-E148-898D-934D4E88F0EF}" presName="linearFlow" presStyleCnt="0">
        <dgm:presLayoutVars>
          <dgm:dir/>
          <dgm:animLvl val="lvl"/>
          <dgm:resizeHandles val="exact"/>
        </dgm:presLayoutVars>
      </dgm:prSet>
      <dgm:spPr/>
    </dgm:pt>
    <dgm:pt modelId="{5734C149-3309-4A42-934A-4E2B0207FFE6}" type="pres">
      <dgm:prSet presAssocID="{AF73DDED-3172-A14D-B7A2-F2FA6A17B847}" presName="composite" presStyleCnt="0"/>
      <dgm:spPr/>
    </dgm:pt>
    <dgm:pt modelId="{0DA421D0-84B8-A443-ACD8-3E7DFCBA7B84}" type="pres">
      <dgm:prSet presAssocID="{AF73DDED-3172-A14D-B7A2-F2FA6A17B847}" presName="parentText" presStyleLbl="alignNode1" presStyleIdx="0" presStyleCnt="3">
        <dgm:presLayoutVars>
          <dgm:chMax val="1"/>
          <dgm:bulletEnabled val="1"/>
        </dgm:presLayoutVars>
      </dgm:prSet>
      <dgm:spPr/>
    </dgm:pt>
    <dgm:pt modelId="{1824E4A9-6363-E146-9F99-4FFBD003EF52}" type="pres">
      <dgm:prSet presAssocID="{AF73DDED-3172-A14D-B7A2-F2FA6A17B847}" presName="descendantText" presStyleLbl="alignAcc1" presStyleIdx="0" presStyleCnt="3" custScaleY="142656" custLinFactNeighborX="0" custLinFactNeighborY="10540">
        <dgm:presLayoutVars>
          <dgm:bulletEnabled val="1"/>
        </dgm:presLayoutVars>
      </dgm:prSet>
      <dgm:spPr/>
    </dgm:pt>
    <dgm:pt modelId="{219D6466-407A-674B-9490-3AF90AE06CE2}" type="pres">
      <dgm:prSet presAssocID="{DD952013-A938-084B-90EB-7BCF38ECF856}" presName="sp" presStyleCnt="0"/>
      <dgm:spPr/>
    </dgm:pt>
    <dgm:pt modelId="{53A5E44E-5FEA-C841-9288-3EF96915D4F3}" type="pres">
      <dgm:prSet presAssocID="{B997B96A-04C1-A146-8B6B-EC2769527C7D}" presName="composite" presStyleCnt="0"/>
      <dgm:spPr/>
    </dgm:pt>
    <dgm:pt modelId="{29257DB8-E4D4-C64A-9C76-AAA97ED4BF3E}" type="pres">
      <dgm:prSet presAssocID="{B997B96A-04C1-A146-8B6B-EC2769527C7D}" presName="parentText" presStyleLbl="alignNode1" presStyleIdx="1" presStyleCnt="3">
        <dgm:presLayoutVars>
          <dgm:chMax val="1"/>
          <dgm:bulletEnabled val="1"/>
        </dgm:presLayoutVars>
      </dgm:prSet>
      <dgm:spPr/>
    </dgm:pt>
    <dgm:pt modelId="{AD6BC376-0555-8B45-BDC5-4612931A4503}" type="pres">
      <dgm:prSet presAssocID="{B997B96A-04C1-A146-8B6B-EC2769527C7D}" presName="descendantText" presStyleLbl="alignAcc1" presStyleIdx="1" presStyleCnt="3" custScaleY="146473">
        <dgm:presLayoutVars>
          <dgm:bulletEnabled val="1"/>
        </dgm:presLayoutVars>
      </dgm:prSet>
      <dgm:spPr/>
    </dgm:pt>
    <dgm:pt modelId="{9EB4FC2B-1C3D-AD40-99E8-95651A03918D}" type="pres">
      <dgm:prSet presAssocID="{7FA2286E-F467-B346-8328-987C5C324A92}" presName="sp" presStyleCnt="0"/>
      <dgm:spPr/>
    </dgm:pt>
    <dgm:pt modelId="{39665E59-35EF-0841-B056-6CA970A08E19}" type="pres">
      <dgm:prSet presAssocID="{77ACC4F5-C925-014E-9349-E53D4583118A}" presName="composite" presStyleCnt="0"/>
      <dgm:spPr/>
    </dgm:pt>
    <dgm:pt modelId="{9943E136-BDDA-EF4F-B048-82BB724C38CB}" type="pres">
      <dgm:prSet presAssocID="{77ACC4F5-C925-014E-9349-E53D4583118A}" presName="parentText" presStyleLbl="alignNode1" presStyleIdx="2" presStyleCnt="3">
        <dgm:presLayoutVars>
          <dgm:chMax val="1"/>
          <dgm:bulletEnabled val="1"/>
        </dgm:presLayoutVars>
      </dgm:prSet>
      <dgm:spPr/>
    </dgm:pt>
    <dgm:pt modelId="{7925F5E9-1B05-E94A-99FE-15DE66EA85F6}" type="pres">
      <dgm:prSet presAssocID="{77ACC4F5-C925-014E-9349-E53D4583118A}" presName="descendantText" presStyleLbl="alignAcc1" presStyleIdx="2" presStyleCnt="3" custScaleY="126808">
        <dgm:presLayoutVars>
          <dgm:bulletEnabled val="1"/>
        </dgm:presLayoutVars>
      </dgm:prSet>
      <dgm:spPr/>
    </dgm:pt>
  </dgm:ptLst>
  <dgm:cxnLst>
    <dgm:cxn modelId="{69C62518-E912-624F-913B-661C173B02C8}" type="presOf" srcId="{0AA98FDB-FE89-3540-A123-4DE611849209}" destId="{AD6BC376-0555-8B45-BDC5-4612931A4503}" srcOrd="0" destOrd="1" presId="urn:microsoft.com/office/officeart/2005/8/layout/chevron2"/>
    <dgm:cxn modelId="{50479E28-AD02-2F49-AE0C-59FBA04384C0}" type="presOf" srcId="{AF73DDED-3172-A14D-B7A2-F2FA6A17B847}" destId="{0DA421D0-84B8-A443-ACD8-3E7DFCBA7B84}" srcOrd="0" destOrd="0" presId="urn:microsoft.com/office/officeart/2005/8/layout/chevron2"/>
    <dgm:cxn modelId="{D2D9ED31-85B7-2A41-8062-2F20B8D571D8}" type="presOf" srcId="{9FEB32E7-6547-4042-994C-20F8A5A09C7B}" destId="{AD6BC376-0555-8B45-BDC5-4612931A4503}" srcOrd="0" destOrd="0" presId="urn:microsoft.com/office/officeart/2005/8/layout/chevron2"/>
    <dgm:cxn modelId="{F8E21033-1E60-C843-9E52-E305DD0919E6}" srcId="{B997B96A-04C1-A146-8B6B-EC2769527C7D}" destId="{0AA98FDB-FE89-3540-A123-4DE611849209}" srcOrd="1" destOrd="0" parTransId="{6AE8E22E-C49E-E34E-9812-68D291F0248C}" sibTransId="{60D13481-1BE2-3348-AAF0-3B6BAA464526}"/>
    <dgm:cxn modelId="{73E1AB38-4E21-9047-962C-0BB7291BDE1B}" srcId="{AF73DDED-3172-A14D-B7A2-F2FA6A17B847}" destId="{A787BBDA-2C0C-304A-B714-7C19BC9F3A4B}" srcOrd="1" destOrd="0" parTransId="{0424C8EA-69C0-3F44-A071-E50CEDE44F06}" sibTransId="{F20C23C3-D37B-B443-B2C5-AB41EA1C21A0}"/>
    <dgm:cxn modelId="{3A3A443E-4287-E149-AF54-1F2CBD0767E3}" type="presOf" srcId="{77ACC4F5-C925-014E-9349-E53D4583118A}" destId="{9943E136-BDDA-EF4F-B048-82BB724C38CB}" srcOrd="0" destOrd="0" presId="urn:microsoft.com/office/officeart/2005/8/layout/chevron2"/>
    <dgm:cxn modelId="{145D1140-D91A-344F-84C4-96D376FDDCE3}" type="presOf" srcId="{F5680CA9-3242-5345-87F3-15F1B2D95058}" destId="{AD6BC376-0555-8B45-BDC5-4612931A4503}" srcOrd="0" destOrd="2" presId="urn:microsoft.com/office/officeart/2005/8/layout/chevron2"/>
    <dgm:cxn modelId="{492E7C6E-940B-CC44-AB1A-229B4609B963}" srcId="{B997B96A-04C1-A146-8B6B-EC2769527C7D}" destId="{9FEB32E7-6547-4042-994C-20F8A5A09C7B}" srcOrd="0" destOrd="0" parTransId="{30040484-9434-BC47-8DFF-8AC3B1195DD5}" sibTransId="{EE11F2EC-BBBD-6540-9067-CD88826B6DB7}"/>
    <dgm:cxn modelId="{F5813454-D2C3-8344-BE36-B70F297D54F4}" srcId="{77ACC4F5-C925-014E-9349-E53D4583118A}" destId="{0FB9B25D-190F-A947-971D-DDF0C3F8C176}" srcOrd="0" destOrd="0" parTransId="{36186028-E9CB-4C47-9033-FE1EEC47E120}" sibTransId="{2B9F0271-CADF-DE4D-B644-73254157AC9D}"/>
    <dgm:cxn modelId="{77015B79-8D7B-A346-AA8B-C0E04EF09B53}" type="presOf" srcId="{D6F4E6ED-64BA-D543-B5D4-59704EDC3053}" destId="{1824E4A9-6363-E146-9F99-4FFBD003EF52}" srcOrd="0" destOrd="0" presId="urn:microsoft.com/office/officeart/2005/8/layout/chevron2"/>
    <dgm:cxn modelId="{9BB09B7A-5B27-2A40-A086-8931FD66FF4A}" srcId="{AA7C707D-E3CA-E148-898D-934D4E88F0EF}" destId="{AF73DDED-3172-A14D-B7A2-F2FA6A17B847}" srcOrd="0" destOrd="0" parTransId="{5F3838FE-A1B5-5346-9367-620EB2A291BC}" sibTransId="{DD952013-A938-084B-90EB-7BCF38ECF856}"/>
    <dgm:cxn modelId="{59D49582-0D21-2D4F-B165-64E621767C7B}" type="presOf" srcId="{B997B96A-04C1-A146-8B6B-EC2769527C7D}" destId="{29257DB8-E4D4-C64A-9C76-AAA97ED4BF3E}" srcOrd="0" destOrd="0" presId="urn:microsoft.com/office/officeart/2005/8/layout/chevron2"/>
    <dgm:cxn modelId="{E92A2686-7B53-E441-BCC8-8BABD139B30B}" type="presOf" srcId="{D4C50A06-C333-8546-8605-9881ECE74CE6}" destId="{7925F5E9-1B05-E94A-99FE-15DE66EA85F6}" srcOrd="0" destOrd="1" presId="urn:microsoft.com/office/officeart/2005/8/layout/chevron2"/>
    <dgm:cxn modelId="{B0F56E93-CCA3-514D-BCCC-D59C46125C6A}" type="presOf" srcId="{AA7C707D-E3CA-E148-898D-934D4E88F0EF}" destId="{27D9F2D2-5D62-C64F-B8CD-5FE12AC281C6}" srcOrd="0" destOrd="0" presId="urn:microsoft.com/office/officeart/2005/8/layout/chevron2"/>
    <dgm:cxn modelId="{25667BA5-2621-474E-95C7-2C79AD9D83BD}" type="presOf" srcId="{0FB9B25D-190F-A947-971D-DDF0C3F8C176}" destId="{7925F5E9-1B05-E94A-99FE-15DE66EA85F6}" srcOrd="0" destOrd="0" presId="urn:microsoft.com/office/officeart/2005/8/layout/chevron2"/>
    <dgm:cxn modelId="{CBF3A8AD-6CE7-DA46-8451-269E596E2986}" srcId="{AF73DDED-3172-A14D-B7A2-F2FA6A17B847}" destId="{B67A56A5-4A3B-E041-89D0-26C2A98076E0}" srcOrd="2" destOrd="0" parTransId="{69CE03FB-3146-2047-B7BA-96AA037DCF6A}" sibTransId="{EAFAD1F3-BA7E-8942-8249-65C05A9C10DE}"/>
    <dgm:cxn modelId="{533DEBAE-711D-8949-A645-FBD71D917586}" srcId="{AF73DDED-3172-A14D-B7A2-F2FA6A17B847}" destId="{D6F4E6ED-64BA-D543-B5D4-59704EDC3053}" srcOrd="0" destOrd="0" parTransId="{B8DA5431-F383-094A-8F19-FD9E64C0F158}" sibTransId="{B7E04387-7D41-4440-A522-76B3602EEBC2}"/>
    <dgm:cxn modelId="{4BFFF7B9-B1E3-654D-97BD-009F5B42305D}" srcId="{77ACC4F5-C925-014E-9349-E53D4583118A}" destId="{D4C50A06-C333-8546-8605-9881ECE74CE6}" srcOrd="1" destOrd="0" parTransId="{E28941DD-4FC3-D64F-9D51-59372C579E65}" sibTransId="{B302982F-43DC-E042-9419-A73BFBF8CB3C}"/>
    <dgm:cxn modelId="{EF0BE5BA-324C-FD4A-AF41-9CBC4FF5D7A2}" type="presOf" srcId="{B67A56A5-4A3B-E041-89D0-26C2A98076E0}" destId="{1824E4A9-6363-E146-9F99-4FFBD003EF52}" srcOrd="0" destOrd="2" presId="urn:microsoft.com/office/officeart/2005/8/layout/chevron2"/>
    <dgm:cxn modelId="{BB1185C5-EC77-334A-B224-F36021F6AEBA}" srcId="{AA7C707D-E3CA-E148-898D-934D4E88F0EF}" destId="{77ACC4F5-C925-014E-9349-E53D4583118A}" srcOrd="2" destOrd="0" parTransId="{0DE7BFD2-4CD5-124C-ACAA-D64E0CCC305A}" sibTransId="{F009B075-60E8-054A-8E6F-76AB9A78484E}"/>
    <dgm:cxn modelId="{11EF7CCC-04DD-F845-9BAD-BDC680E27D1D}" srcId="{AA7C707D-E3CA-E148-898D-934D4E88F0EF}" destId="{B997B96A-04C1-A146-8B6B-EC2769527C7D}" srcOrd="1" destOrd="0" parTransId="{5BBC1110-E0D7-B844-BDBA-D72F54DC9FCD}" sibTransId="{7FA2286E-F467-B346-8328-987C5C324A92}"/>
    <dgm:cxn modelId="{D986E8E1-1DD1-C341-A82F-6AC138E5443D}" type="presOf" srcId="{47481F94-4BE9-C54E-884D-502C2C34896B}" destId="{7925F5E9-1B05-E94A-99FE-15DE66EA85F6}" srcOrd="0" destOrd="2" presId="urn:microsoft.com/office/officeart/2005/8/layout/chevron2"/>
    <dgm:cxn modelId="{756EF5F3-0A45-7B4F-9259-B33A1CBCAAF5}" srcId="{77ACC4F5-C925-014E-9349-E53D4583118A}" destId="{47481F94-4BE9-C54E-884D-502C2C34896B}" srcOrd="2" destOrd="0" parTransId="{4F694D93-7874-CA49-AB9E-E24ED759D2A5}" sibTransId="{EC707E5E-3ABC-5544-9B6E-B951E611927A}"/>
    <dgm:cxn modelId="{4E82A9F9-7532-DE43-ADB1-37A4D44BA9B6}" type="presOf" srcId="{A787BBDA-2C0C-304A-B714-7C19BC9F3A4B}" destId="{1824E4A9-6363-E146-9F99-4FFBD003EF52}" srcOrd="0" destOrd="1" presId="urn:microsoft.com/office/officeart/2005/8/layout/chevron2"/>
    <dgm:cxn modelId="{ECD64EFB-B41A-184F-8EDF-29607F3EE416}" srcId="{B997B96A-04C1-A146-8B6B-EC2769527C7D}" destId="{F5680CA9-3242-5345-87F3-15F1B2D95058}" srcOrd="2" destOrd="0" parTransId="{5C040E33-4DBC-6B46-8C2F-6FBF47957CF8}" sibTransId="{989E4A57-511C-3842-9396-097CF2C00C74}"/>
    <dgm:cxn modelId="{042C265A-88FB-8342-AAB5-298838D0880E}" type="presParOf" srcId="{27D9F2D2-5D62-C64F-B8CD-5FE12AC281C6}" destId="{5734C149-3309-4A42-934A-4E2B0207FFE6}" srcOrd="0" destOrd="0" presId="urn:microsoft.com/office/officeart/2005/8/layout/chevron2"/>
    <dgm:cxn modelId="{D2166809-ED77-E443-A5EE-09C38E098888}" type="presParOf" srcId="{5734C149-3309-4A42-934A-4E2B0207FFE6}" destId="{0DA421D0-84B8-A443-ACD8-3E7DFCBA7B84}" srcOrd="0" destOrd="0" presId="urn:microsoft.com/office/officeart/2005/8/layout/chevron2"/>
    <dgm:cxn modelId="{F84C5C7A-8E20-334B-8B1F-0E27809C681E}" type="presParOf" srcId="{5734C149-3309-4A42-934A-4E2B0207FFE6}" destId="{1824E4A9-6363-E146-9F99-4FFBD003EF52}" srcOrd="1" destOrd="0" presId="urn:microsoft.com/office/officeart/2005/8/layout/chevron2"/>
    <dgm:cxn modelId="{BE716282-0194-764C-A982-9B69D169DDDF}" type="presParOf" srcId="{27D9F2D2-5D62-C64F-B8CD-5FE12AC281C6}" destId="{219D6466-407A-674B-9490-3AF90AE06CE2}" srcOrd="1" destOrd="0" presId="urn:microsoft.com/office/officeart/2005/8/layout/chevron2"/>
    <dgm:cxn modelId="{0C8CBE2B-49AB-1F48-9CA4-DB5F1B5B274F}" type="presParOf" srcId="{27D9F2D2-5D62-C64F-B8CD-5FE12AC281C6}" destId="{53A5E44E-5FEA-C841-9288-3EF96915D4F3}" srcOrd="2" destOrd="0" presId="urn:microsoft.com/office/officeart/2005/8/layout/chevron2"/>
    <dgm:cxn modelId="{B9E4C44C-57AC-074C-85CC-A9A02E91B511}" type="presParOf" srcId="{53A5E44E-5FEA-C841-9288-3EF96915D4F3}" destId="{29257DB8-E4D4-C64A-9C76-AAA97ED4BF3E}" srcOrd="0" destOrd="0" presId="urn:microsoft.com/office/officeart/2005/8/layout/chevron2"/>
    <dgm:cxn modelId="{7E0F1AF1-0528-D341-86FA-25BDDEF65EB5}" type="presParOf" srcId="{53A5E44E-5FEA-C841-9288-3EF96915D4F3}" destId="{AD6BC376-0555-8B45-BDC5-4612931A4503}" srcOrd="1" destOrd="0" presId="urn:microsoft.com/office/officeart/2005/8/layout/chevron2"/>
    <dgm:cxn modelId="{C372CC69-6F49-0344-94CE-3BB770CA23E2}" type="presParOf" srcId="{27D9F2D2-5D62-C64F-B8CD-5FE12AC281C6}" destId="{9EB4FC2B-1C3D-AD40-99E8-95651A03918D}" srcOrd="3" destOrd="0" presId="urn:microsoft.com/office/officeart/2005/8/layout/chevron2"/>
    <dgm:cxn modelId="{03D6EE6E-5E5E-7241-9A22-87F54A77CA89}" type="presParOf" srcId="{27D9F2D2-5D62-C64F-B8CD-5FE12AC281C6}" destId="{39665E59-35EF-0841-B056-6CA970A08E19}" srcOrd="4" destOrd="0" presId="urn:microsoft.com/office/officeart/2005/8/layout/chevron2"/>
    <dgm:cxn modelId="{99B2CE83-255C-5D49-BD00-979D180713D2}" type="presParOf" srcId="{39665E59-35EF-0841-B056-6CA970A08E19}" destId="{9943E136-BDDA-EF4F-B048-82BB724C38CB}" srcOrd="0" destOrd="0" presId="urn:microsoft.com/office/officeart/2005/8/layout/chevron2"/>
    <dgm:cxn modelId="{C17937F0-5CAF-ED45-A92F-4DD45F3049F9}" type="presParOf" srcId="{39665E59-35EF-0841-B056-6CA970A08E19}" destId="{7925F5E9-1B05-E94A-99FE-15DE66EA85F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C47F99-B063-F946-8AF7-CE5515B03555}">
      <dsp:nvSpPr>
        <dsp:cNvPr id="0" name=""/>
        <dsp:cNvSpPr/>
      </dsp:nvSpPr>
      <dsp:spPr>
        <a:xfrm rot="5400000">
          <a:off x="5665506" y="-2320271"/>
          <a:ext cx="883169" cy="5747850"/>
        </a:xfrm>
        <a:prstGeom prst="round2SameRect">
          <a:avLst/>
        </a:prstGeom>
        <a:solidFill>
          <a:srgbClr val="F15D3A"/>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b="1" i="0" kern="1200">
              <a:solidFill>
                <a:schemeClr val="bg1"/>
              </a:solidFill>
            </a:rPr>
            <a:t>Attention to social issues, external claims, partnerships</a:t>
          </a:r>
          <a:endParaRPr lang="en-US" sz="1700" b="1" kern="1200">
            <a:solidFill>
              <a:schemeClr val="bg1"/>
            </a:solidFill>
          </a:endParaRPr>
        </a:p>
      </dsp:txBody>
      <dsp:txXfrm rot="-5400000">
        <a:off x="3233166" y="155182"/>
        <a:ext cx="5704737" cy="796943"/>
      </dsp:txXfrm>
    </dsp:sp>
    <dsp:sp modelId="{9C311927-FAE7-E041-A6E5-E6FBA050147A}">
      <dsp:nvSpPr>
        <dsp:cNvPr id="0" name=""/>
        <dsp:cNvSpPr/>
      </dsp:nvSpPr>
      <dsp:spPr>
        <a:xfrm>
          <a:off x="0" y="1672"/>
          <a:ext cx="3233165" cy="1103961"/>
        </a:xfrm>
        <a:prstGeom prst="roundRect">
          <a:avLst/>
        </a:prstGeom>
        <a:solidFill>
          <a:srgbClr val="339FA6"/>
        </a:solidFill>
        <a:ln w="190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i="0" kern="1200"/>
            <a:t>Sense of responsibility to society</a:t>
          </a:r>
          <a:endParaRPr lang="en-US" sz="2200" b="1" kern="1200"/>
        </a:p>
      </dsp:txBody>
      <dsp:txXfrm>
        <a:off x="53891" y="55563"/>
        <a:ext cx="3125383" cy="996179"/>
      </dsp:txXfrm>
    </dsp:sp>
    <dsp:sp modelId="{F55E38BE-75F7-B04D-B853-E938B7429A4E}">
      <dsp:nvSpPr>
        <dsp:cNvPr id="0" name=""/>
        <dsp:cNvSpPr/>
      </dsp:nvSpPr>
      <dsp:spPr>
        <a:xfrm rot="5400000">
          <a:off x="5665506" y="-1161111"/>
          <a:ext cx="883169" cy="5747850"/>
        </a:xfrm>
        <a:prstGeom prst="round2SameRect">
          <a:avLst/>
        </a:prstGeom>
        <a:solidFill>
          <a:srgbClr val="F15D3A"/>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b="1" i="0" kern="1200">
              <a:solidFill>
                <a:schemeClr val="bg1"/>
              </a:solidFill>
            </a:rPr>
            <a:t>Decentralizing decision making</a:t>
          </a:r>
          <a:endParaRPr lang="en-US" sz="1700" b="1" kern="1200">
            <a:solidFill>
              <a:schemeClr val="bg1"/>
            </a:solidFill>
          </a:endParaRPr>
        </a:p>
        <a:p>
          <a:pPr marL="171450" lvl="1" indent="-171450" algn="l" defTabSz="755650">
            <a:lnSpc>
              <a:spcPct val="90000"/>
            </a:lnSpc>
            <a:spcBef>
              <a:spcPct val="0"/>
            </a:spcBef>
            <a:spcAft>
              <a:spcPct val="15000"/>
            </a:spcAft>
            <a:buChar char="•"/>
          </a:pPr>
          <a:r>
            <a:rPr lang="en-US" sz="1700" b="1" i="0" kern="1200">
              <a:solidFill>
                <a:schemeClr val="bg1"/>
              </a:solidFill>
            </a:rPr>
            <a:t>Relying on people to come forward and voice concerns</a:t>
          </a:r>
          <a:endParaRPr lang="en-US" sz="1700" b="1" kern="1200">
            <a:solidFill>
              <a:schemeClr val="bg1"/>
            </a:solidFill>
          </a:endParaRPr>
        </a:p>
      </dsp:txBody>
      <dsp:txXfrm rot="-5400000">
        <a:off x="3233166" y="1314342"/>
        <a:ext cx="5704737" cy="796943"/>
      </dsp:txXfrm>
    </dsp:sp>
    <dsp:sp modelId="{3A127514-DF78-4144-AA4D-75A05D8D43F9}">
      <dsp:nvSpPr>
        <dsp:cNvPr id="0" name=""/>
        <dsp:cNvSpPr/>
      </dsp:nvSpPr>
      <dsp:spPr>
        <a:xfrm>
          <a:off x="0" y="1160832"/>
          <a:ext cx="3233165" cy="1103961"/>
        </a:xfrm>
        <a:prstGeom prst="roundRect">
          <a:avLst/>
        </a:prstGeom>
        <a:solidFill>
          <a:srgbClr val="339FA6"/>
        </a:solidFill>
        <a:ln w="190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i="0" kern="1200"/>
            <a:t>Respect for moral autonomy and climate of mutual trust</a:t>
          </a:r>
          <a:endParaRPr lang="en-US" sz="2200" b="1" kern="1200"/>
        </a:p>
      </dsp:txBody>
      <dsp:txXfrm>
        <a:off x="53891" y="1214723"/>
        <a:ext cx="3125383" cy="996179"/>
      </dsp:txXfrm>
    </dsp:sp>
    <dsp:sp modelId="{AF19D5B5-A9C9-9949-BA9F-6F825B42D790}">
      <dsp:nvSpPr>
        <dsp:cNvPr id="0" name=""/>
        <dsp:cNvSpPr/>
      </dsp:nvSpPr>
      <dsp:spPr>
        <a:xfrm rot="5400000">
          <a:off x="5665506" y="-1951"/>
          <a:ext cx="883169" cy="5747850"/>
        </a:xfrm>
        <a:prstGeom prst="round2SameRect">
          <a:avLst/>
        </a:prstGeom>
        <a:solidFill>
          <a:srgbClr val="F15D3A"/>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b="1" kern="1200">
              <a:solidFill>
                <a:schemeClr val="bg1"/>
              </a:solidFill>
            </a:rPr>
            <a:t>Specific way of making decisions</a:t>
          </a:r>
        </a:p>
      </dsp:txBody>
      <dsp:txXfrm rot="-5400000">
        <a:off x="3233166" y="2473503"/>
        <a:ext cx="5704737" cy="796943"/>
      </dsp:txXfrm>
    </dsp:sp>
    <dsp:sp modelId="{8131FF1A-D6EF-C247-A8EA-101A813DFB84}">
      <dsp:nvSpPr>
        <dsp:cNvPr id="0" name=""/>
        <dsp:cNvSpPr/>
      </dsp:nvSpPr>
      <dsp:spPr>
        <a:xfrm>
          <a:off x="0" y="2319992"/>
          <a:ext cx="3233165" cy="1103961"/>
        </a:xfrm>
        <a:prstGeom prst="roundRect">
          <a:avLst/>
        </a:prstGeom>
        <a:solidFill>
          <a:srgbClr val="339FA6"/>
        </a:solidFill>
        <a:ln w="190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i="0" kern="1200"/>
            <a:t>Ethical deliberation</a:t>
          </a:r>
          <a:endParaRPr lang="en-US" sz="2200" b="1" kern="1200"/>
        </a:p>
      </dsp:txBody>
      <dsp:txXfrm>
        <a:off x="53891" y="2373883"/>
        <a:ext cx="3125383" cy="9961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421D0-84B8-A443-ACD8-3E7DFCBA7B84}">
      <dsp:nvSpPr>
        <dsp:cNvPr id="0" name=""/>
        <dsp:cNvSpPr/>
      </dsp:nvSpPr>
      <dsp:spPr>
        <a:xfrm rot="5400000">
          <a:off x="-215809" y="218232"/>
          <a:ext cx="1438731" cy="1007112"/>
        </a:xfrm>
        <a:prstGeom prst="chevron">
          <a:avLst/>
        </a:prstGeom>
        <a:solidFill>
          <a:srgbClr val="339FA6"/>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Idea</a:t>
          </a:r>
        </a:p>
      </dsp:txBody>
      <dsp:txXfrm rot="-5400000">
        <a:off x="1" y="505978"/>
        <a:ext cx="1007112" cy="431619"/>
      </dsp:txXfrm>
    </dsp:sp>
    <dsp:sp modelId="{1824E4A9-6363-E146-9F99-4FFBD003EF52}">
      <dsp:nvSpPr>
        <dsp:cNvPr id="0" name=""/>
        <dsp:cNvSpPr/>
      </dsp:nvSpPr>
      <dsp:spPr>
        <a:xfrm rot="5400000">
          <a:off x="5244610" y="-4235075"/>
          <a:ext cx="935175" cy="9410171"/>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a:solidFill>
                <a:schemeClr val="tx1"/>
              </a:solidFill>
            </a:rPr>
            <a:t>Technical and Market Research</a:t>
          </a:r>
        </a:p>
        <a:p>
          <a:pPr marL="114300" lvl="1" indent="-114300" algn="l" defTabSz="622300">
            <a:lnSpc>
              <a:spcPct val="90000"/>
            </a:lnSpc>
            <a:spcBef>
              <a:spcPct val="0"/>
            </a:spcBef>
            <a:spcAft>
              <a:spcPct val="15000"/>
            </a:spcAft>
            <a:buChar char="•"/>
          </a:pPr>
          <a:r>
            <a:rPr lang="en-US" sz="1400" kern="1200">
              <a:solidFill>
                <a:schemeClr val="accent2">
                  <a:lumMod val="75000"/>
                </a:schemeClr>
              </a:solidFill>
            </a:rPr>
            <a:t>Case-Based Analysis (Case-Based Ethical Analysis of similar product ideas and their outcomes; what lessons/risks may transfer to this project?)</a:t>
          </a:r>
        </a:p>
      </dsp:txBody>
      <dsp:txXfrm rot="-5400000">
        <a:off x="1007113" y="48073"/>
        <a:ext cx="9364520" cy="843873"/>
      </dsp:txXfrm>
    </dsp:sp>
    <dsp:sp modelId="{29257DB8-E4D4-C64A-9C76-AAA97ED4BF3E}">
      <dsp:nvSpPr>
        <dsp:cNvPr id="0" name=""/>
        <dsp:cNvSpPr/>
      </dsp:nvSpPr>
      <dsp:spPr>
        <a:xfrm rot="5400000">
          <a:off x="-215809" y="1460792"/>
          <a:ext cx="1438731" cy="1007112"/>
        </a:xfrm>
        <a:prstGeom prst="chevron">
          <a:avLst/>
        </a:prstGeom>
        <a:solidFill>
          <a:srgbClr val="339FA6"/>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Sketch</a:t>
          </a:r>
        </a:p>
      </dsp:txBody>
      <dsp:txXfrm rot="-5400000">
        <a:off x="1" y="1748538"/>
        <a:ext cx="1007112" cy="431619"/>
      </dsp:txXfrm>
    </dsp:sp>
    <dsp:sp modelId="{AD6BC376-0555-8B45-BDC5-4612931A4503}">
      <dsp:nvSpPr>
        <dsp:cNvPr id="0" name=""/>
        <dsp:cNvSpPr/>
      </dsp:nvSpPr>
      <dsp:spPr>
        <a:xfrm rot="5400000">
          <a:off x="5244610" y="-2992515"/>
          <a:ext cx="935175" cy="9410171"/>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a:solidFill>
                <a:schemeClr val="tx1"/>
              </a:solidFill>
            </a:rPr>
            <a:t>Early Storyboarding/Wireframing of Product Functionality</a:t>
          </a:r>
        </a:p>
        <a:p>
          <a:pPr marL="114300" lvl="1" indent="-114300" algn="l" defTabSz="622300">
            <a:lnSpc>
              <a:spcPct val="90000"/>
            </a:lnSpc>
            <a:spcBef>
              <a:spcPct val="0"/>
            </a:spcBef>
            <a:spcAft>
              <a:spcPct val="15000"/>
            </a:spcAft>
            <a:buChar char="•"/>
          </a:pPr>
          <a:r>
            <a:rPr lang="en-US" sz="1400" kern="1200">
              <a:solidFill>
                <a:schemeClr val="accent2">
                  <a:lumMod val="75000"/>
                </a:schemeClr>
              </a:solidFill>
            </a:rPr>
            <a:t>Expanding the Circle (broaden your vision of stakeholder needs/capacities/interests beyond ideal user. Also, what are the dual-use cases?)</a:t>
          </a:r>
        </a:p>
      </dsp:txBody>
      <dsp:txXfrm rot="-5400000">
        <a:off x="1007113" y="1290633"/>
        <a:ext cx="9364520" cy="843873"/>
      </dsp:txXfrm>
    </dsp:sp>
    <dsp:sp modelId="{9943E136-BDDA-EF4F-B048-82BB724C38CB}">
      <dsp:nvSpPr>
        <dsp:cNvPr id="0" name=""/>
        <dsp:cNvSpPr/>
      </dsp:nvSpPr>
      <dsp:spPr>
        <a:xfrm rot="5400000">
          <a:off x="-215809" y="2703352"/>
          <a:ext cx="1438731" cy="1007112"/>
        </a:xfrm>
        <a:prstGeom prst="chevron">
          <a:avLst/>
        </a:prstGeom>
        <a:solidFill>
          <a:srgbClr val="339FA6"/>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Feasibility Statement</a:t>
          </a:r>
        </a:p>
      </dsp:txBody>
      <dsp:txXfrm rot="-5400000">
        <a:off x="1" y="2991098"/>
        <a:ext cx="1007112" cy="431619"/>
      </dsp:txXfrm>
    </dsp:sp>
    <dsp:sp modelId="{7925F5E9-1B05-E94A-99FE-15DE66EA85F6}">
      <dsp:nvSpPr>
        <dsp:cNvPr id="0" name=""/>
        <dsp:cNvSpPr/>
      </dsp:nvSpPr>
      <dsp:spPr>
        <a:xfrm rot="5400000">
          <a:off x="5244610" y="-1749955"/>
          <a:ext cx="935175" cy="9410171"/>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a:solidFill>
                <a:schemeClr val="tx1"/>
              </a:solidFill>
            </a:rPr>
            <a:t>Technical Risk Scanning</a:t>
          </a:r>
        </a:p>
        <a:p>
          <a:pPr marL="114300" lvl="1" indent="-114300" algn="l" defTabSz="622300">
            <a:lnSpc>
              <a:spcPct val="90000"/>
            </a:lnSpc>
            <a:spcBef>
              <a:spcPct val="0"/>
            </a:spcBef>
            <a:spcAft>
              <a:spcPct val="15000"/>
            </a:spcAft>
            <a:buChar char="•"/>
          </a:pPr>
          <a:r>
            <a:rPr lang="en-US" sz="1400" kern="1200">
              <a:solidFill>
                <a:schemeClr val="accent2">
                  <a:lumMod val="75000"/>
                </a:schemeClr>
              </a:solidFill>
            </a:rPr>
            <a:t>Technical </a:t>
          </a:r>
          <a:r>
            <a:rPr lang="en-US" sz="1400" u="sng" kern="1200">
              <a:solidFill>
                <a:schemeClr val="accent2">
                  <a:lumMod val="75000"/>
                </a:schemeClr>
              </a:solidFill>
            </a:rPr>
            <a:t>and</a:t>
          </a:r>
          <a:r>
            <a:rPr lang="en-US" sz="1400" u="none" kern="1200">
              <a:solidFill>
                <a:schemeClr val="accent2">
                  <a:lumMod val="75000"/>
                </a:schemeClr>
              </a:solidFill>
            </a:rPr>
            <a:t> Ethical Pre-Mortem (assume this project fails. Where will the </a:t>
          </a:r>
          <a:r>
            <a:rPr lang="en-US" sz="1400" i="1" u="none" kern="1200">
              <a:solidFill>
                <a:schemeClr val="accent2">
                  <a:lumMod val="75000"/>
                </a:schemeClr>
              </a:solidFill>
            </a:rPr>
            <a:t>human/organizational</a:t>
          </a:r>
          <a:r>
            <a:rPr lang="en-US" sz="1400" i="0" u="none" kern="1200">
              <a:solidFill>
                <a:schemeClr val="accent2">
                  <a:lumMod val="75000"/>
                </a:schemeClr>
              </a:solidFill>
            </a:rPr>
            <a:t> failure points be? How can we avoid them?)</a:t>
          </a:r>
          <a:endParaRPr lang="en-US" sz="1400" kern="1200">
            <a:solidFill>
              <a:schemeClr val="accent2">
                <a:lumMod val="75000"/>
              </a:schemeClr>
            </a:solidFill>
          </a:endParaRPr>
        </a:p>
      </dsp:txBody>
      <dsp:txXfrm rot="-5400000">
        <a:off x="1007113" y="2533193"/>
        <a:ext cx="9364520" cy="8438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421D0-84B8-A443-ACD8-3E7DFCBA7B84}">
      <dsp:nvSpPr>
        <dsp:cNvPr id="0" name=""/>
        <dsp:cNvSpPr/>
      </dsp:nvSpPr>
      <dsp:spPr>
        <a:xfrm rot="5400000">
          <a:off x="-203812" y="208400"/>
          <a:ext cx="1358752" cy="951127"/>
        </a:xfrm>
        <a:prstGeom prst="chevron">
          <a:avLst/>
        </a:prstGeom>
        <a:solidFill>
          <a:srgbClr val="339FA6"/>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Prototype</a:t>
          </a:r>
        </a:p>
      </dsp:txBody>
      <dsp:txXfrm rot="-5400000">
        <a:off x="1" y="480152"/>
        <a:ext cx="951127" cy="407625"/>
      </dsp:txXfrm>
    </dsp:sp>
    <dsp:sp modelId="{1824E4A9-6363-E146-9F99-4FFBD003EF52}">
      <dsp:nvSpPr>
        <dsp:cNvPr id="0" name=""/>
        <dsp:cNvSpPr/>
      </dsp:nvSpPr>
      <dsp:spPr>
        <a:xfrm rot="5400000">
          <a:off x="5242610" y="-4286896"/>
          <a:ext cx="883189" cy="9466156"/>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a:solidFill>
                <a:schemeClr val="tx1"/>
              </a:solidFill>
            </a:rPr>
            <a:t>Build</a:t>
          </a:r>
        </a:p>
        <a:p>
          <a:pPr marL="114300" lvl="1" indent="-114300" algn="l" defTabSz="622300">
            <a:lnSpc>
              <a:spcPct val="90000"/>
            </a:lnSpc>
            <a:spcBef>
              <a:spcPct val="0"/>
            </a:spcBef>
            <a:spcAft>
              <a:spcPct val="15000"/>
            </a:spcAft>
            <a:buChar char="•"/>
          </a:pPr>
          <a:r>
            <a:rPr lang="en-US" sz="1400" kern="1200">
              <a:solidFill>
                <a:schemeClr val="accent2">
                  <a:lumMod val="75000"/>
                </a:schemeClr>
              </a:solidFill>
            </a:rPr>
            <a:t>Remember the Ethical Benefits of Creative Work (is this prototype still on track to deliver the envisioned benefits?)</a:t>
          </a:r>
        </a:p>
        <a:p>
          <a:pPr marL="114300" lvl="1" indent="-114300" algn="l" defTabSz="622300">
            <a:lnSpc>
              <a:spcPct val="90000"/>
            </a:lnSpc>
            <a:spcBef>
              <a:spcPct val="0"/>
            </a:spcBef>
            <a:spcAft>
              <a:spcPct val="15000"/>
            </a:spcAft>
            <a:buChar char="•"/>
          </a:pPr>
          <a:r>
            <a:rPr lang="en-US" sz="1400" kern="1200">
              <a:solidFill>
                <a:schemeClr val="accent2">
                  <a:lumMod val="75000"/>
                </a:schemeClr>
              </a:solidFill>
            </a:rPr>
            <a:t>Expanding the Circle (is there anyone this prototype </a:t>
          </a:r>
          <a:r>
            <a:rPr lang="en-US" sz="1400" i="1" kern="1200">
              <a:solidFill>
                <a:schemeClr val="accent2">
                  <a:lumMod val="75000"/>
                </a:schemeClr>
              </a:solidFill>
            </a:rPr>
            <a:t>won’t</a:t>
          </a:r>
          <a:r>
            <a:rPr lang="en-US" sz="1400" i="0" kern="1200">
              <a:solidFill>
                <a:schemeClr val="accent2">
                  <a:lumMod val="75000"/>
                </a:schemeClr>
              </a:solidFill>
            </a:rPr>
            <a:t> work for, or won’t work as </a:t>
          </a:r>
          <a:r>
            <a:rPr lang="en-US" sz="1400" i="1" kern="1200">
              <a:solidFill>
                <a:schemeClr val="accent2">
                  <a:lumMod val="75000"/>
                </a:schemeClr>
              </a:solidFill>
            </a:rPr>
            <a:t>well</a:t>
          </a:r>
          <a:r>
            <a:rPr lang="en-US" sz="1400" i="0" kern="1200">
              <a:solidFill>
                <a:schemeClr val="accent2">
                  <a:lumMod val="75000"/>
                </a:schemeClr>
              </a:solidFill>
            </a:rPr>
            <a:t>? If so </a:t>
          </a:r>
          <a:r>
            <a:rPr lang="en-US" sz="1400" i="1" kern="1200">
              <a:solidFill>
                <a:schemeClr val="accent2">
                  <a:lumMod val="75000"/>
                </a:schemeClr>
              </a:solidFill>
            </a:rPr>
            <a:t>who</a:t>
          </a:r>
          <a:r>
            <a:rPr lang="en-US" sz="1400" i="0" kern="1200">
              <a:solidFill>
                <a:schemeClr val="accent2">
                  <a:lumMod val="75000"/>
                </a:schemeClr>
              </a:solidFill>
            </a:rPr>
            <a:t>, and </a:t>
          </a:r>
          <a:r>
            <a:rPr lang="en-US" sz="1400" i="1" kern="1200">
              <a:solidFill>
                <a:schemeClr val="accent2">
                  <a:lumMod val="75000"/>
                </a:schemeClr>
              </a:solidFill>
            </a:rPr>
            <a:t>why not</a:t>
          </a:r>
          <a:r>
            <a:rPr lang="en-US" sz="1400" i="0" kern="1200">
              <a:solidFill>
                <a:schemeClr val="accent2">
                  <a:lumMod val="75000"/>
                </a:schemeClr>
              </a:solidFill>
            </a:rPr>
            <a:t>? Can/must we fix that?)</a:t>
          </a:r>
          <a:endParaRPr lang="en-US" sz="1400" kern="1200">
            <a:solidFill>
              <a:schemeClr val="accent2">
                <a:lumMod val="75000"/>
              </a:schemeClr>
            </a:solidFill>
          </a:endParaRPr>
        </a:p>
      </dsp:txBody>
      <dsp:txXfrm rot="-5400000">
        <a:off x="951127" y="47701"/>
        <a:ext cx="9423042" cy="796961"/>
      </dsp:txXfrm>
    </dsp:sp>
    <dsp:sp modelId="{29257DB8-E4D4-C64A-9C76-AAA97ED4BF3E}">
      <dsp:nvSpPr>
        <dsp:cNvPr id="0" name=""/>
        <dsp:cNvSpPr/>
      </dsp:nvSpPr>
      <dsp:spPr>
        <a:xfrm rot="5400000">
          <a:off x="-203812" y="1479985"/>
          <a:ext cx="1358752" cy="951127"/>
        </a:xfrm>
        <a:prstGeom prst="chevron">
          <a:avLst/>
        </a:prstGeom>
        <a:solidFill>
          <a:srgbClr val="339FA6"/>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Design (UX/UI)</a:t>
          </a:r>
        </a:p>
      </dsp:txBody>
      <dsp:txXfrm rot="-5400000">
        <a:off x="1" y="1751737"/>
        <a:ext cx="951127" cy="407625"/>
      </dsp:txXfrm>
    </dsp:sp>
    <dsp:sp modelId="{AD6BC376-0555-8B45-BDC5-4612931A4503}">
      <dsp:nvSpPr>
        <dsp:cNvPr id="0" name=""/>
        <dsp:cNvSpPr/>
      </dsp:nvSpPr>
      <dsp:spPr>
        <a:xfrm rot="5400000">
          <a:off x="5144279" y="-3015079"/>
          <a:ext cx="1079851" cy="9466156"/>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a:solidFill>
                <a:schemeClr val="tx1"/>
              </a:solidFill>
            </a:rPr>
            <a:t>Code (Front End Experience)</a:t>
          </a:r>
        </a:p>
        <a:p>
          <a:pPr marL="114300" lvl="1" indent="-114300" algn="l" defTabSz="622300">
            <a:lnSpc>
              <a:spcPct val="90000"/>
            </a:lnSpc>
            <a:spcBef>
              <a:spcPct val="0"/>
            </a:spcBef>
            <a:spcAft>
              <a:spcPct val="15000"/>
            </a:spcAft>
            <a:buChar char="•"/>
          </a:pPr>
          <a:r>
            <a:rPr lang="en-US" sz="1400" kern="1200">
              <a:solidFill>
                <a:schemeClr val="accent2">
                  <a:lumMod val="75000"/>
                </a:schemeClr>
              </a:solidFill>
            </a:rPr>
            <a:t>Expanding the Circle (</a:t>
          </a:r>
          <a:r>
            <a:rPr lang="en-US" sz="1400" i="1" kern="1200">
              <a:solidFill>
                <a:schemeClr val="accent2">
                  <a:lumMod val="75000"/>
                </a:schemeClr>
              </a:solidFill>
            </a:rPr>
            <a:t>continued</a:t>
          </a:r>
          <a:r>
            <a:rPr lang="en-US" sz="1400" i="0" kern="1200">
              <a:solidFill>
                <a:schemeClr val="accent2">
                  <a:lumMod val="75000"/>
                </a:schemeClr>
              </a:solidFill>
            </a:rPr>
            <a:t>: which users are we designing </a:t>
          </a:r>
          <a:r>
            <a:rPr lang="en-US" sz="1400" i="1" kern="1200">
              <a:solidFill>
                <a:schemeClr val="accent2">
                  <a:lumMod val="75000"/>
                </a:schemeClr>
              </a:solidFill>
            </a:rPr>
            <a:t>for</a:t>
          </a:r>
          <a:r>
            <a:rPr lang="en-US" sz="1400" i="0" kern="1200">
              <a:solidFill>
                <a:schemeClr val="accent2">
                  <a:lumMod val="75000"/>
                </a:schemeClr>
              </a:solidFill>
            </a:rPr>
            <a:t>/</a:t>
          </a:r>
          <a:r>
            <a:rPr lang="en-US" sz="1400" i="1" kern="1200">
              <a:solidFill>
                <a:schemeClr val="accent2">
                  <a:lumMod val="75000"/>
                </a:schemeClr>
              </a:solidFill>
            </a:rPr>
            <a:t>not</a:t>
          </a:r>
          <a:r>
            <a:rPr lang="en-US" sz="1400" i="0" kern="1200">
              <a:solidFill>
                <a:schemeClr val="accent2">
                  <a:lumMod val="75000"/>
                </a:schemeClr>
              </a:solidFill>
            </a:rPr>
            <a:t> designing for? Are we making the mistake of “designing for ourselves”?)</a:t>
          </a:r>
          <a:endParaRPr lang="en-US" sz="1400" kern="1200">
            <a:solidFill>
              <a:schemeClr val="accent2">
                <a:lumMod val="75000"/>
              </a:schemeClr>
            </a:solidFill>
          </a:endParaRPr>
        </a:p>
        <a:p>
          <a:pPr marL="114300" lvl="1" indent="-114300" algn="l" defTabSz="622300">
            <a:lnSpc>
              <a:spcPct val="90000"/>
            </a:lnSpc>
            <a:spcBef>
              <a:spcPct val="0"/>
            </a:spcBef>
            <a:spcAft>
              <a:spcPct val="15000"/>
            </a:spcAft>
            <a:buChar char="•"/>
          </a:pPr>
          <a:r>
            <a:rPr lang="en-US" sz="1400" kern="1200">
              <a:solidFill>
                <a:schemeClr val="accent2">
                  <a:lumMod val="75000"/>
                </a:schemeClr>
              </a:solidFill>
            </a:rPr>
            <a:t>Think About the Terrible People (what openings/incentives might this code leave open for bad actors to exploit/abuse?)</a:t>
          </a:r>
        </a:p>
      </dsp:txBody>
      <dsp:txXfrm rot="-5400000">
        <a:off x="951127" y="1230787"/>
        <a:ext cx="9413442" cy="974423"/>
      </dsp:txXfrm>
    </dsp:sp>
    <dsp:sp modelId="{9943E136-BDDA-EF4F-B048-82BB724C38CB}">
      <dsp:nvSpPr>
        <dsp:cNvPr id="0" name=""/>
        <dsp:cNvSpPr/>
      </dsp:nvSpPr>
      <dsp:spPr>
        <a:xfrm rot="5400000">
          <a:off x="-203812" y="2769169"/>
          <a:ext cx="1358752" cy="951127"/>
        </a:xfrm>
        <a:prstGeom prst="chevron">
          <a:avLst/>
        </a:prstGeom>
        <a:solidFill>
          <a:srgbClr val="339FA6"/>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Development</a:t>
          </a:r>
        </a:p>
      </dsp:txBody>
      <dsp:txXfrm rot="-5400000">
        <a:off x="1" y="3040921"/>
        <a:ext cx="951127" cy="407625"/>
      </dsp:txXfrm>
    </dsp:sp>
    <dsp:sp modelId="{7925F5E9-1B05-E94A-99FE-15DE66EA85F6}">
      <dsp:nvSpPr>
        <dsp:cNvPr id="0" name=""/>
        <dsp:cNvSpPr/>
      </dsp:nvSpPr>
      <dsp:spPr>
        <a:xfrm rot="5400000">
          <a:off x="5126913" y="-1726127"/>
          <a:ext cx="1114585" cy="9466156"/>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a:solidFill>
                <a:schemeClr val="tx1"/>
              </a:solidFill>
            </a:rPr>
            <a:t>Code (Back End Functionality)</a:t>
          </a:r>
        </a:p>
        <a:p>
          <a:pPr marL="114300" lvl="1" indent="-114300" algn="l" defTabSz="622300">
            <a:lnSpc>
              <a:spcPct val="90000"/>
            </a:lnSpc>
            <a:spcBef>
              <a:spcPct val="0"/>
            </a:spcBef>
            <a:spcAft>
              <a:spcPct val="15000"/>
            </a:spcAft>
            <a:buChar char="•"/>
          </a:pPr>
          <a:r>
            <a:rPr lang="en-US" sz="1400" kern="1200">
              <a:solidFill>
                <a:schemeClr val="accent2">
                  <a:lumMod val="75000"/>
                </a:schemeClr>
              </a:solidFill>
            </a:rPr>
            <a:t>(Keep) Thinking About the Terrible People (see above step; think again about dual-use contexts and whether your code invites harm there)</a:t>
          </a:r>
        </a:p>
        <a:p>
          <a:pPr marL="114300" lvl="1" indent="-114300" algn="l" defTabSz="622300">
            <a:lnSpc>
              <a:spcPct val="90000"/>
            </a:lnSpc>
            <a:spcBef>
              <a:spcPct val="0"/>
            </a:spcBef>
            <a:spcAft>
              <a:spcPct val="15000"/>
            </a:spcAft>
            <a:buChar char="•"/>
          </a:pPr>
          <a:r>
            <a:rPr lang="en-US" sz="1400" kern="1200">
              <a:solidFill>
                <a:schemeClr val="accent2">
                  <a:lumMod val="75000"/>
                </a:schemeClr>
              </a:solidFill>
            </a:rPr>
            <a:t>Remember the Ethical Benefits Again (is this product </a:t>
          </a:r>
          <a:r>
            <a:rPr lang="en-US" sz="1400" i="1" kern="1200">
              <a:solidFill>
                <a:schemeClr val="accent2">
                  <a:lumMod val="75000"/>
                </a:schemeClr>
              </a:solidFill>
            </a:rPr>
            <a:t>still</a:t>
          </a:r>
          <a:r>
            <a:rPr lang="en-US" sz="1400" i="0" kern="1200">
              <a:solidFill>
                <a:schemeClr val="accent2">
                  <a:lumMod val="75000"/>
                </a:schemeClr>
              </a:solidFill>
            </a:rPr>
            <a:t> on track to deliver the envisioned benefit, or is it missing something else?)</a:t>
          </a:r>
          <a:endParaRPr lang="en-US" sz="1400" kern="1200">
            <a:solidFill>
              <a:schemeClr val="accent2">
                <a:lumMod val="75000"/>
              </a:schemeClr>
            </a:solidFill>
          </a:endParaRPr>
        </a:p>
      </dsp:txBody>
      <dsp:txXfrm rot="-5400000">
        <a:off x="951128" y="2504068"/>
        <a:ext cx="9411746" cy="10057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421D0-84B8-A443-ACD8-3E7DFCBA7B84}">
      <dsp:nvSpPr>
        <dsp:cNvPr id="0" name=""/>
        <dsp:cNvSpPr/>
      </dsp:nvSpPr>
      <dsp:spPr>
        <a:xfrm rot="5400000">
          <a:off x="-198428" y="386693"/>
          <a:ext cx="1322856" cy="925999"/>
        </a:xfrm>
        <a:prstGeom prst="chevron">
          <a:avLst/>
        </a:prstGeom>
        <a:solidFill>
          <a:srgbClr val="339FA6"/>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Testing</a:t>
          </a:r>
        </a:p>
      </dsp:txBody>
      <dsp:txXfrm rot="-5400000">
        <a:off x="1" y="651265"/>
        <a:ext cx="925999" cy="396857"/>
      </dsp:txXfrm>
    </dsp:sp>
    <dsp:sp modelId="{1824E4A9-6363-E146-9F99-4FFBD003EF52}">
      <dsp:nvSpPr>
        <dsp:cNvPr id="0" name=""/>
        <dsp:cNvSpPr/>
      </dsp:nvSpPr>
      <dsp:spPr>
        <a:xfrm rot="5400000">
          <a:off x="5058323" y="-4036820"/>
          <a:ext cx="1226636" cy="9491284"/>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a:solidFill>
                <a:schemeClr val="tx1"/>
              </a:solidFill>
            </a:rPr>
            <a:t>UAT (User Acceptance) and Beta Testing</a:t>
          </a:r>
          <a:endParaRPr lang="en-US" sz="800" kern="1200">
            <a:solidFill>
              <a:schemeClr val="tx1"/>
            </a:solidFill>
          </a:endParaRPr>
        </a:p>
        <a:p>
          <a:pPr marL="114300" lvl="1" indent="-114300" algn="l" defTabSz="622300">
            <a:lnSpc>
              <a:spcPct val="90000"/>
            </a:lnSpc>
            <a:spcBef>
              <a:spcPct val="0"/>
            </a:spcBef>
            <a:spcAft>
              <a:spcPct val="15000"/>
            </a:spcAft>
            <a:buChar char="•"/>
          </a:pPr>
          <a:r>
            <a:rPr lang="en-US" sz="1400" kern="1200">
              <a:solidFill>
                <a:schemeClr val="accent2">
                  <a:lumMod val="75000"/>
                </a:schemeClr>
              </a:solidFill>
            </a:rPr>
            <a:t>Expanding the Circle (is our test group diverse/disinterested enough to reflect the real social impact of this tool? Or are we preaching to the choir?)</a:t>
          </a:r>
        </a:p>
        <a:p>
          <a:pPr marL="114300" lvl="1" indent="-114300" algn="l" defTabSz="622300">
            <a:lnSpc>
              <a:spcPct val="90000"/>
            </a:lnSpc>
            <a:spcBef>
              <a:spcPct val="0"/>
            </a:spcBef>
            <a:spcAft>
              <a:spcPct val="15000"/>
            </a:spcAft>
            <a:buChar char="•"/>
          </a:pPr>
          <a:r>
            <a:rPr lang="en-US" sz="1400" kern="1200">
              <a:solidFill>
                <a:schemeClr val="accent2">
                  <a:lumMod val="75000"/>
                </a:schemeClr>
              </a:solidFill>
            </a:rPr>
            <a:t>Pre-Mortem (what test feedback might reveal an </a:t>
          </a:r>
          <a:r>
            <a:rPr lang="en-US" sz="1400" i="1" kern="1200">
              <a:solidFill>
                <a:schemeClr val="accent2">
                  <a:lumMod val="75000"/>
                </a:schemeClr>
              </a:solidFill>
            </a:rPr>
            <a:t>ethical</a:t>
          </a:r>
          <a:r>
            <a:rPr lang="en-US" sz="1400" i="0" kern="1200">
              <a:solidFill>
                <a:schemeClr val="accent2">
                  <a:lumMod val="75000"/>
                </a:schemeClr>
              </a:solidFill>
            </a:rPr>
            <a:t> failure point for this product in the future? Is there a bug fix here, or a deeper ethical flaw?)</a:t>
          </a:r>
          <a:endParaRPr lang="en-US" sz="1400" kern="1200">
            <a:solidFill>
              <a:schemeClr val="accent2">
                <a:lumMod val="75000"/>
              </a:schemeClr>
            </a:solidFill>
          </a:endParaRPr>
        </a:p>
      </dsp:txBody>
      <dsp:txXfrm rot="-5400000">
        <a:off x="926000" y="155382"/>
        <a:ext cx="9431405" cy="1106878"/>
      </dsp:txXfrm>
    </dsp:sp>
    <dsp:sp modelId="{29257DB8-E4D4-C64A-9C76-AAA97ED4BF3E}">
      <dsp:nvSpPr>
        <dsp:cNvPr id="0" name=""/>
        <dsp:cNvSpPr/>
      </dsp:nvSpPr>
      <dsp:spPr>
        <a:xfrm rot="5400000">
          <a:off x="-198428" y="1737932"/>
          <a:ext cx="1322856" cy="925999"/>
        </a:xfrm>
        <a:prstGeom prst="chevron">
          <a:avLst/>
        </a:prstGeom>
        <a:solidFill>
          <a:srgbClr val="339FA6"/>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Release</a:t>
          </a:r>
        </a:p>
      </dsp:txBody>
      <dsp:txXfrm rot="-5400000">
        <a:off x="1" y="2002504"/>
        <a:ext cx="925999" cy="396857"/>
      </dsp:txXfrm>
    </dsp:sp>
    <dsp:sp modelId="{AD6BC376-0555-8B45-BDC5-4612931A4503}">
      <dsp:nvSpPr>
        <dsp:cNvPr id="0" name=""/>
        <dsp:cNvSpPr/>
      </dsp:nvSpPr>
      <dsp:spPr>
        <a:xfrm rot="5400000">
          <a:off x="5041912" y="-2776209"/>
          <a:ext cx="1259457" cy="9491284"/>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a:solidFill>
                <a:schemeClr val="tx1"/>
              </a:solidFill>
            </a:rPr>
            <a:t>Launch/Marketing</a:t>
          </a:r>
        </a:p>
        <a:p>
          <a:pPr marL="114300" lvl="1" indent="-114300" algn="l" defTabSz="622300">
            <a:lnSpc>
              <a:spcPct val="90000"/>
            </a:lnSpc>
            <a:spcBef>
              <a:spcPct val="0"/>
            </a:spcBef>
            <a:spcAft>
              <a:spcPct val="15000"/>
            </a:spcAft>
            <a:buChar char="•"/>
          </a:pPr>
          <a:r>
            <a:rPr lang="en-US" sz="1400" kern="1200">
              <a:solidFill>
                <a:schemeClr val="accent2">
                  <a:lumMod val="75000"/>
                </a:schemeClr>
              </a:solidFill>
            </a:rPr>
            <a:t>Closing the Loop: Ethical Iteration (what feedback channels have we built to give us reliable signals of ethical concerns about the product?)</a:t>
          </a:r>
        </a:p>
        <a:p>
          <a:pPr marL="114300" lvl="1" indent="-114300" algn="l" defTabSz="622300">
            <a:lnSpc>
              <a:spcPct val="90000"/>
            </a:lnSpc>
            <a:spcBef>
              <a:spcPct val="0"/>
            </a:spcBef>
            <a:spcAft>
              <a:spcPct val="15000"/>
            </a:spcAft>
            <a:buChar char="•"/>
          </a:pPr>
          <a:r>
            <a:rPr lang="en-US" sz="1400" kern="1200">
              <a:solidFill>
                <a:schemeClr val="accent2">
                  <a:lumMod val="75000"/>
                </a:schemeClr>
              </a:solidFill>
            </a:rPr>
            <a:t>(Keep) Thinking About the Terrible People (who may soon use this product in ways we didn’t want, and what is our plan to limit their harm?)</a:t>
          </a:r>
        </a:p>
      </dsp:txBody>
      <dsp:txXfrm rot="-5400000">
        <a:off x="925999" y="1401186"/>
        <a:ext cx="9429802" cy="1136493"/>
      </dsp:txXfrm>
    </dsp:sp>
    <dsp:sp modelId="{9943E136-BDDA-EF4F-B048-82BB724C38CB}">
      <dsp:nvSpPr>
        <dsp:cNvPr id="0" name=""/>
        <dsp:cNvSpPr/>
      </dsp:nvSpPr>
      <dsp:spPr>
        <a:xfrm rot="5400000">
          <a:off x="-198428" y="3004626"/>
          <a:ext cx="1322856" cy="925999"/>
        </a:xfrm>
        <a:prstGeom prst="chevron">
          <a:avLst/>
        </a:prstGeom>
        <a:solidFill>
          <a:srgbClr val="339FA6"/>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Feedback</a:t>
          </a:r>
        </a:p>
      </dsp:txBody>
      <dsp:txXfrm rot="-5400000">
        <a:off x="1" y="3269198"/>
        <a:ext cx="925999" cy="396857"/>
      </dsp:txXfrm>
    </dsp:sp>
    <dsp:sp modelId="{7925F5E9-1B05-E94A-99FE-15DE66EA85F6}">
      <dsp:nvSpPr>
        <dsp:cNvPr id="0" name=""/>
        <dsp:cNvSpPr/>
      </dsp:nvSpPr>
      <dsp:spPr>
        <a:xfrm rot="5400000">
          <a:off x="5126458" y="-1509516"/>
          <a:ext cx="1090366" cy="9491284"/>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a:solidFill>
                <a:schemeClr val="tx1"/>
              </a:solidFill>
            </a:rPr>
            <a:t>Customer Support/Quality Management</a:t>
          </a:r>
        </a:p>
        <a:p>
          <a:pPr marL="114300" lvl="1" indent="-114300" algn="l" defTabSz="622300">
            <a:lnSpc>
              <a:spcPct val="90000"/>
            </a:lnSpc>
            <a:spcBef>
              <a:spcPct val="0"/>
            </a:spcBef>
            <a:spcAft>
              <a:spcPct val="15000"/>
            </a:spcAft>
            <a:buChar char="•"/>
          </a:pPr>
          <a:r>
            <a:rPr lang="en-US" sz="1400" kern="1200">
              <a:solidFill>
                <a:schemeClr val="accent2">
                  <a:lumMod val="75000"/>
                </a:schemeClr>
              </a:solidFill>
            </a:rPr>
            <a:t>Expanding the Circle [are we soliciting </a:t>
          </a:r>
          <a:r>
            <a:rPr lang="en-US" sz="1400" i="1" kern="1200">
              <a:solidFill>
                <a:schemeClr val="accent2">
                  <a:lumMod val="75000"/>
                </a:schemeClr>
              </a:solidFill>
            </a:rPr>
            <a:t>ethically</a:t>
          </a:r>
          <a:r>
            <a:rPr lang="en-US" sz="1400" i="0" kern="1200">
              <a:solidFill>
                <a:schemeClr val="accent2">
                  <a:lumMod val="75000"/>
                </a:schemeClr>
              </a:solidFill>
            </a:rPr>
            <a:t> salient feedback from the </a:t>
          </a:r>
          <a:r>
            <a:rPr lang="en-US" sz="1400" i="1" kern="1200">
              <a:solidFill>
                <a:schemeClr val="accent2">
                  <a:lumMod val="75000"/>
                </a:schemeClr>
              </a:solidFill>
            </a:rPr>
            <a:t>full</a:t>
          </a:r>
          <a:r>
            <a:rPr lang="en-US" sz="1400" i="0" kern="1200">
              <a:solidFill>
                <a:schemeClr val="accent2">
                  <a:lumMod val="75000"/>
                </a:schemeClr>
              </a:solidFill>
            </a:rPr>
            <a:t> range of affected stakeholders (including non-users), or just a narrow set?]</a:t>
          </a:r>
          <a:endParaRPr lang="en-US" sz="1400" kern="1200">
            <a:solidFill>
              <a:schemeClr val="accent2">
                <a:lumMod val="75000"/>
              </a:schemeClr>
            </a:solidFill>
          </a:endParaRPr>
        </a:p>
        <a:p>
          <a:pPr marL="114300" lvl="1" indent="-114300" algn="l" defTabSz="622300">
            <a:lnSpc>
              <a:spcPct val="90000"/>
            </a:lnSpc>
            <a:spcBef>
              <a:spcPct val="0"/>
            </a:spcBef>
            <a:spcAft>
              <a:spcPct val="15000"/>
            </a:spcAft>
            <a:buChar char="•"/>
          </a:pPr>
          <a:r>
            <a:rPr lang="en-US" sz="1400" kern="1200">
              <a:solidFill>
                <a:schemeClr val="accent2">
                  <a:lumMod val="75000"/>
                </a:schemeClr>
              </a:solidFill>
            </a:rPr>
            <a:t>Closing the Loop (what are we </a:t>
          </a:r>
          <a:r>
            <a:rPr lang="en-US" sz="1400" i="1" kern="1200">
              <a:solidFill>
                <a:schemeClr val="accent2">
                  <a:lumMod val="75000"/>
                </a:schemeClr>
              </a:solidFill>
            </a:rPr>
            <a:t>doing</a:t>
          </a:r>
          <a:r>
            <a:rPr lang="en-US" sz="1400" i="0" kern="1200">
              <a:solidFill>
                <a:schemeClr val="accent2">
                  <a:lumMod val="75000"/>
                </a:schemeClr>
              </a:solidFill>
            </a:rPr>
            <a:t> with the ethically salient feedback we are getting? Who is responsible for analyzing/acting on it?)</a:t>
          </a:r>
          <a:endParaRPr lang="en-US" sz="1400" kern="1200">
            <a:solidFill>
              <a:schemeClr val="accent2">
                <a:lumMod val="75000"/>
              </a:schemeClr>
            </a:solidFill>
          </a:endParaRPr>
        </a:p>
      </dsp:txBody>
      <dsp:txXfrm rot="-5400000">
        <a:off x="926000" y="2744169"/>
        <a:ext cx="9438057" cy="98391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6F1113-AF72-468F-9A74-E72E282399C1}" type="datetimeFigureOut">
              <a:rPr lang="en-US" smtClean="0"/>
              <a:t>2/29/2024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CCBEF6-A8B4-4BA4-9631-FD09C84F1540}" type="slidenum">
              <a:rPr lang="en-US" smtClean="0"/>
              <a:t>‹#›</a:t>
            </a:fld>
            <a:endParaRPr lang="en-US"/>
          </a:p>
        </p:txBody>
      </p:sp>
    </p:spTree>
    <p:extLst>
      <p:ext uri="{BB962C8B-B14F-4D97-AF65-F5344CB8AC3E}">
        <p14:creationId xmlns:p14="http://schemas.microsoft.com/office/powerpoint/2010/main" val="4126848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Ann</a:t>
            </a:r>
          </a:p>
        </p:txBody>
      </p:sp>
      <p:sp>
        <p:nvSpPr>
          <p:cNvPr id="4" name="Slide Number Placeholder 3"/>
          <p:cNvSpPr>
            <a:spLocks noGrp="1"/>
          </p:cNvSpPr>
          <p:nvPr>
            <p:ph type="sldNum" sz="quarter" idx="5"/>
          </p:nvPr>
        </p:nvSpPr>
        <p:spPr/>
        <p:txBody>
          <a:bodyPr/>
          <a:lstStyle/>
          <a:p>
            <a:fld id="{B8758A4D-DFE5-CD42-8517-AAB54406A476}" type="slidenum">
              <a:rPr lang="en-US" smtClean="0"/>
              <a:t>11</a:t>
            </a:fld>
            <a:endParaRPr lang="en-US"/>
          </a:p>
        </p:txBody>
      </p:sp>
    </p:spTree>
    <p:extLst>
      <p:ext uri="{BB962C8B-B14F-4D97-AF65-F5344CB8AC3E}">
        <p14:creationId xmlns:p14="http://schemas.microsoft.com/office/powerpoint/2010/main" val="3356849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Ann</a:t>
            </a:r>
          </a:p>
        </p:txBody>
      </p:sp>
      <p:sp>
        <p:nvSpPr>
          <p:cNvPr id="4" name="Slide Number Placeholder 3"/>
          <p:cNvSpPr>
            <a:spLocks noGrp="1"/>
          </p:cNvSpPr>
          <p:nvPr>
            <p:ph type="sldNum" sz="quarter" idx="5"/>
          </p:nvPr>
        </p:nvSpPr>
        <p:spPr/>
        <p:txBody>
          <a:bodyPr/>
          <a:lstStyle/>
          <a:p>
            <a:fld id="{B8758A4D-DFE5-CD42-8517-AAB54406A476}" type="slidenum">
              <a:rPr lang="en-US" smtClean="0"/>
              <a:t>22</a:t>
            </a:fld>
            <a:endParaRPr lang="en-US"/>
          </a:p>
        </p:txBody>
      </p:sp>
    </p:spTree>
    <p:extLst>
      <p:ext uri="{BB962C8B-B14F-4D97-AF65-F5344CB8AC3E}">
        <p14:creationId xmlns:p14="http://schemas.microsoft.com/office/powerpoint/2010/main" val="1510880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Ann</a:t>
            </a:r>
          </a:p>
        </p:txBody>
      </p:sp>
      <p:sp>
        <p:nvSpPr>
          <p:cNvPr id="4" name="Slide Number Placeholder 3"/>
          <p:cNvSpPr>
            <a:spLocks noGrp="1"/>
          </p:cNvSpPr>
          <p:nvPr>
            <p:ph type="sldNum" sz="quarter" idx="5"/>
          </p:nvPr>
        </p:nvSpPr>
        <p:spPr/>
        <p:txBody>
          <a:bodyPr/>
          <a:lstStyle/>
          <a:p>
            <a:fld id="{B8758A4D-DFE5-CD42-8517-AAB54406A476}" type="slidenum">
              <a:rPr lang="en-US" smtClean="0"/>
              <a:t>23</a:t>
            </a:fld>
            <a:endParaRPr lang="en-US"/>
          </a:p>
        </p:txBody>
      </p:sp>
    </p:spTree>
    <p:extLst>
      <p:ext uri="{BB962C8B-B14F-4D97-AF65-F5344CB8AC3E}">
        <p14:creationId xmlns:p14="http://schemas.microsoft.com/office/powerpoint/2010/main" val="3049558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Ann</a:t>
            </a:r>
          </a:p>
        </p:txBody>
      </p:sp>
      <p:sp>
        <p:nvSpPr>
          <p:cNvPr id="4" name="Slide Number Placeholder 3"/>
          <p:cNvSpPr>
            <a:spLocks noGrp="1"/>
          </p:cNvSpPr>
          <p:nvPr>
            <p:ph type="sldNum" sz="quarter" idx="5"/>
          </p:nvPr>
        </p:nvSpPr>
        <p:spPr/>
        <p:txBody>
          <a:bodyPr/>
          <a:lstStyle/>
          <a:p>
            <a:fld id="{B8758A4D-DFE5-CD42-8517-AAB54406A476}" type="slidenum">
              <a:rPr lang="en-US" smtClean="0"/>
              <a:t>24</a:t>
            </a:fld>
            <a:endParaRPr lang="en-US"/>
          </a:p>
        </p:txBody>
      </p:sp>
    </p:spTree>
    <p:extLst>
      <p:ext uri="{BB962C8B-B14F-4D97-AF65-F5344CB8AC3E}">
        <p14:creationId xmlns:p14="http://schemas.microsoft.com/office/powerpoint/2010/main" val="2904671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Ann</a:t>
            </a:r>
          </a:p>
        </p:txBody>
      </p:sp>
      <p:sp>
        <p:nvSpPr>
          <p:cNvPr id="4" name="Slide Number Placeholder 3"/>
          <p:cNvSpPr>
            <a:spLocks noGrp="1"/>
          </p:cNvSpPr>
          <p:nvPr>
            <p:ph type="sldNum" sz="quarter" idx="5"/>
          </p:nvPr>
        </p:nvSpPr>
        <p:spPr/>
        <p:txBody>
          <a:bodyPr/>
          <a:lstStyle/>
          <a:p>
            <a:fld id="{B8758A4D-DFE5-CD42-8517-AAB54406A476}" type="slidenum">
              <a:rPr lang="en-US" smtClean="0"/>
              <a:t>25</a:t>
            </a:fld>
            <a:endParaRPr lang="en-US"/>
          </a:p>
        </p:txBody>
      </p:sp>
    </p:spTree>
    <p:extLst>
      <p:ext uri="{BB962C8B-B14F-4D97-AF65-F5344CB8AC3E}">
        <p14:creationId xmlns:p14="http://schemas.microsoft.com/office/powerpoint/2010/main" val="2616314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panose="020B0604020202020204" pitchFamily="34" charset="0"/>
              </a:rPr>
              <a:t>In 2016, Microsoft’s Tay chatbot was attacked on Twitter and began to produce offensive content, this provoked Microsoft to more carefully consider thinking ethically about its products [1]</a:t>
            </a:r>
          </a:p>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panose="020B0604020202020204" pitchFamily="34" charset="0"/>
              </a:rPr>
              <a:t>In 2018, the Gender Shades study exposed IBM’s facial recognition software as racist and sexist, causing IBM to develop stronger processes for considering ethics in their technology products [2]</a:t>
            </a:r>
          </a:p>
          <a:p>
            <a:endParaRPr lang="en-US"/>
          </a:p>
        </p:txBody>
      </p:sp>
      <p:sp>
        <p:nvSpPr>
          <p:cNvPr id="4" name="Slide Number Placeholder 3"/>
          <p:cNvSpPr>
            <a:spLocks noGrp="1"/>
          </p:cNvSpPr>
          <p:nvPr>
            <p:ph type="sldNum" sz="quarter" idx="5"/>
          </p:nvPr>
        </p:nvSpPr>
        <p:spPr/>
        <p:txBody>
          <a:bodyPr/>
          <a:lstStyle/>
          <a:p>
            <a:fld id="{57AA9317-844E-0843-902A-00057BB803A7}" type="slidenum">
              <a:rPr lang="en-US" smtClean="0"/>
              <a:t>26</a:t>
            </a:fld>
            <a:endParaRPr lang="en-US"/>
          </a:p>
        </p:txBody>
      </p:sp>
    </p:spTree>
    <p:extLst>
      <p:ext uri="{BB962C8B-B14F-4D97-AF65-F5344CB8AC3E}">
        <p14:creationId xmlns:p14="http://schemas.microsoft.com/office/powerpoint/2010/main" val="3906858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Ann  Framework for Workforce Well-being in AI integrated workplace</a:t>
            </a:r>
          </a:p>
          <a:p>
            <a:endParaRPr lang="en-US"/>
          </a:p>
        </p:txBody>
      </p:sp>
      <p:sp>
        <p:nvSpPr>
          <p:cNvPr id="4" name="Slide Number Placeholder 3"/>
          <p:cNvSpPr>
            <a:spLocks noGrp="1"/>
          </p:cNvSpPr>
          <p:nvPr>
            <p:ph type="sldNum" sz="quarter" idx="5"/>
          </p:nvPr>
        </p:nvSpPr>
        <p:spPr/>
        <p:txBody>
          <a:bodyPr/>
          <a:lstStyle/>
          <a:p>
            <a:fld id="{B8758A4D-DFE5-CD42-8517-AAB54406A476}" type="slidenum">
              <a:rPr lang="en-US" smtClean="0"/>
              <a:t>38</a:t>
            </a:fld>
            <a:endParaRPr lang="en-US"/>
          </a:p>
        </p:txBody>
      </p:sp>
    </p:spTree>
    <p:extLst>
      <p:ext uri="{BB962C8B-B14F-4D97-AF65-F5344CB8AC3E}">
        <p14:creationId xmlns:p14="http://schemas.microsoft.com/office/powerpoint/2010/main" val="851467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Ann</a:t>
            </a:r>
          </a:p>
          <a:p>
            <a:endParaRPr lang="en-US"/>
          </a:p>
          <a:p>
            <a:endParaRPr lang="en-US"/>
          </a:p>
        </p:txBody>
      </p:sp>
      <p:sp>
        <p:nvSpPr>
          <p:cNvPr id="4" name="Slide Number Placeholder 3"/>
          <p:cNvSpPr>
            <a:spLocks noGrp="1"/>
          </p:cNvSpPr>
          <p:nvPr>
            <p:ph type="sldNum" sz="quarter" idx="5"/>
          </p:nvPr>
        </p:nvSpPr>
        <p:spPr/>
        <p:txBody>
          <a:bodyPr/>
          <a:lstStyle/>
          <a:p>
            <a:fld id="{B8758A4D-DFE5-CD42-8517-AAB54406A476}" type="slidenum">
              <a:rPr lang="en-US" smtClean="0"/>
              <a:t>39</a:t>
            </a:fld>
            <a:endParaRPr lang="en-US"/>
          </a:p>
        </p:txBody>
      </p:sp>
    </p:spTree>
    <p:extLst>
      <p:ext uri="{BB962C8B-B14F-4D97-AF65-F5344CB8AC3E}">
        <p14:creationId xmlns:p14="http://schemas.microsoft.com/office/powerpoint/2010/main" val="3615756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758A4D-DFE5-CD42-8517-AAB54406A476}" type="slidenum">
              <a:rPr lang="en-US" smtClean="0"/>
              <a:t>40</a:t>
            </a:fld>
            <a:endParaRPr lang="en-US"/>
          </a:p>
        </p:txBody>
      </p:sp>
    </p:spTree>
    <p:extLst>
      <p:ext uri="{BB962C8B-B14F-4D97-AF65-F5344CB8AC3E}">
        <p14:creationId xmlns:p14="http://schemas.microsoft.com/office/powerpoint/2010/main" val="503595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29:notes"/>
          <p:cNvSpPr>
            <a:spLocks noGrp="1" noRot="1" noChangeAspect="1"/>
          </p:cNvSpPr>
          <p:nvPr>
            <p:ph type="sldImg" idx="2"/>
          </p:nvPr>
        </p:nvSpPr>
        <p:spPr>
          <a:xfrm>
            <a:off x="409575"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p29:notes"/>
          <p:cNvSpPr txBox="1">
            <a:spLocks noGrp="1"/>
          </p:cNvSpPr>
          <p:nvPr>
            <p:ph type="body" idx="1"/>
          </p:nvPr>
        </p:nvSpPr>
        <p:spPr>
          <a:xfrm>
            <a:off x="701993" y="4420315"/>
            <a:ext cx="5615940" cy="4187666"/>
          </a:xfrm>
          <a:prstGeom prst="rect">
            <a:avLst/>
          </a:prstGeom>
          <a:noFill/>
          <a:ln>
            <a:noFill/>
          </a:ln>
        </p:spPr>
        <p:txBody>
          <a:bodyPr spcFirstLastPara="1" wrap="square" lIns="93275" tIns="46625" rIns="93275" bIns="46625" anchor="t" anchorCtr="0">
            <a:noAutofit/>
          </a:bodyPr>
          <a:lstStyle/>
          <a:p>
            <a:pPr marL="0" marR="0" lvl="0" indent="0" algn="l" rtl="0">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 Ann</a:t>
            </a:r>
          </a:p>
          <a:p>
            <a:pPr marL="0" marR="0" lvl="0" indent="0" algn="l" rtl="0">
              <a:spcBef>
                <a:spcPts val="0"/>
              </a:spcBef>
              <a:spcAft>
                <a:spcPts val="0"/>
              </a:spcAft>
              <a:buClr>
                <a:schemeClr val="dk1"/>
              </a:buClr>
              <a:buSzPts val="1200"/>
              <a:buFont typeface="Calibri"/>
              <a:buNone/>
            </a:pPr>
            <a:endParaRPr lang="en-US" sz="1200" b="0" i="0" u="none" strike="noStrike" cap="none">
              <a:solidFill>
                <a:schemeClr val="dk1"/>
              </a:solidFill>
              <a:latin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b="0" i="0" u="none" strike="noStrike" cap="none">
                <a:solidFill>
                  <a:schemeClr val="dk1"/>
                </a:solidFill>
                <a:latin typeface="Calibri"/>
                <a:cs typeface="Calibri"/>
                <a:sym typeface="Calibri"/>
              </a:rPr>
              <a:t>Cultures are systems, all parts of which are complexly interdependent</a:t>
            </a:r>
          </a:p>
          <a:p>
            <a:pPr marL="0" marR="0" lvl="0" indent="0" algn="l" rtl="0">
              <a:spcBef>
                <a:spcPts val="0"/>
              </a:spcBef>
              <a:spcAft>
                <a:spcPts val="0"/>
              </a:spcAft>
              <a:buClr>
                <a:schemeClr val="dk1"/>
              </a:buClr>
              <a:buSzPts val="1200"/>
              <a:buFont typeface="Calibri"/>
              <a:buNone/>
            </a:pPr>
            <a:r>
              <a:rPr lang="en-US" sz="1200" b="0" i="0" u="none" strike="noStrike" cap="none">
                <a:solidFill>
                  <a:schemeClr val="dk1"/>
                </a:solidFill>
                <a:latin typeface="Calibri"/>
                <a:cs typeface="Calibri"/>
                <a:sym typeface="Calibri"/>
              </a:rPr>
              <a:t>Key aspects of culture are values (what people hold dear) and behavior (what they do to achieve what they value)</a:t>
            </a:r>
          </a:p>
          <a:p>
            <a:pPr marL="0" marR="0" lvl="0" indent="0" algn="l" rtl="0">
              <a:spcBef>
                <a:spcPts val="0"/>
              </a:spcBef>
              <a:spcAft>
                <a:spcPts val="0"/>
              </a:spcAft>
              <a:buClr>
                <a:schemeClr val="dk1"/>
              </a:buClr>
              <a:buSzPts val="1200"/>
              <a:buFont typeface="Calibri"/>
              <a:buNone/>
            </a:pPr>
            <a:r>
              <a:rPr lang="en-US" sz="1200" b="0" i="0" u="none" strike="noStrike" cap="none">
                <a:solidFill>
                  <a:schemeClr val="dk1"/>
                </a:solidFill>
                <a:latin typeface="Calibri"/>
                <a:cs typeface="Calibri"/>
                <a:sym typeface="Calibri"/>
              </a:rPr>
              <a:t>The ”way things are done around here”</a:t>
            </a:r>
          </a:p>
          <a:p>
            <a:pPr marL="0" marR="0" lvl="0" indent="0" algn="l" rtl="0">
              <a:spcBef>
                <a:spcPts val="0"/>
              </a:spcBef>
              <a:spcAft>
                <a:spcPts val="0"/>
              </a:spcAft>
              <a:buClr>
                <a:schemeClr val="dk1"/>
              </a:buClr>
              <a:buSzPts val="1200"/>
              <a:buFont typeface="Calibri"/>
              <a:buNone/>
            </a:pPr>
            <a:r>
              <a:rPr lang="en-US" sz="1200" b="0" i="0" u="none" strike="noStrike" cap="none">
                <a:solidFill>
                  <a:schemeClr val="dk1"/>
                </a:solidFill>
                <a:latin typeface="Calibri"/>
                <a:cs typeface="Calibri"/>
                <a:sym typeface="Calibri"/>
              </a:rPr>
              <a:t>Some parts are more visible, some less so, which is part of why culture is so difficult to change; many companies lack insights around the full picture of their culture</a:t>
            </a:r>
          </a:p>
          <a:p>
            <a:pPr marL="0" marR="0" lvl="0" indent="0" algn="l" rtl="0">
              <a:spcBef>
                <a:spcPts val="0"/>
              </a:spcBef>
              <a:spcAft>
                <a:spcPts val="0"/>
              </a:spcAft>
              <a:buClr>
                <a:schemeClr val="dk1"/>
              </a:buClr>
              <a:buSzPts val="1200"/>
              <a:buFont typeface="Calibri"/>
              <a:buNone/>
            </a:pPr>
            <a:r>
              <a:rPr lang="en-US" sz="1200" b="0" i="0" u="none" strike="noStrike" cap="none">
                <a:solidFill>
                  <a:schemeClr val="dk1"/>
                </a:solidFill>
                <a:latin typeface="Calibri"/>
                <a:cs typeface="Calibri"/>
                <a:sym typeface="Calibri"/>
              </a:rPr>
              <a:t>A mix of elements contributes to the development of an ethical culture; in other words companies who rely too heavily on just a one or two of the elements are less likely to use ethics </a:t>
            </a:r>
            <a:endParaRPr/>
          </a:p>
        </p:txBody>
      </p:sp>
      <p:sp>
        <p:nvSpPr>
          <p:cNvPr id="487" name="Google Shape;487;p29:notes"/>
          <p:cNvSpPr txBox="1">
            <a:spLocks noGrp="1"/>
          </p:cNvSpPr>
          <p:nvPr>
            <p:ph type="sldNum" idx="12"/>
          </p:nvPr>
        </p:nvSpPr>
        <p:spPr>
          <a:xfrm>
            <a:off x="3976333" y="8839014"/>
            <a:ext cx="3041968" cy="465296"/>
          </a:xfrm>
          <a:prstGeom prst="rect">
            <a:avLst/>
          </a:prstGeom>
          <a:noFill/>
          <a:ln>
            <a:noFill/>
          </a:ln>
        </p:spPr>
        <p:txBody>
          <a:bodyPr spcFirstLastPara="1" wrap="square" lIns="93275" tIns="46625" rIns="93275" bIns="46625"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12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0609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20:notes"/>
          <p:cNvSpPr>
            <a:spLocks noGrp="1" noRot="1" noChangeAspect="1"/>
          </p:cNvSpPr>
          <p:nvPr>
            <p:ph type="sldImg" idx="2"/>
          </p:nvPr>
        </p:nvSpPr>
        <p:spPr>
          <a:xfrm>
            <a:off x="409575"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20:notes"/>
          <p:cNvSpPr txBox="1">
            <a:spLocks noGrp="1"/>
          </p:cNvSpPr>
          <p:nvPr>
            <p:ph type="body" idx="1"/>
          </p:nvPr>
        </p:nvSpPr>
        <p:spPr>
          <a:xfrm>
            <a:off x="701993" y="4420315"/>
            <a:ext cx="5615940" cy="4187666"/>
          </a:xfrm>
          <a:prstGeom prst="rect">
            <a:avLst/>
          </a:prstGeom>
          <a:noFill/>
          <a:ln>
            <a:noFill/>
          </a:ln>
        </p:spPr>
        <p:txBody>
          <a:bodyPr spcFirstLastPara="1" wrap="square" lIns="93275" tIns="46625" rIns="93275" bIns="4662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Ann</a:t>
            </a:r>
            <a:endParaRPr sz="1200" b="0" i="0" u="none" strike="noStrike" cap="none">
              <a:solidFill>
                <a:schemeClr val="dk1"/>
              </a:solidFill>
              <a:latin typeface="Calibri"/>
              <a:ea typeface="Calibri"/>
              <a:cs typeface="Calibri"/>
              <a:sym typeface="Calibri"/>
            </a:endParaRPr>
          </a:p>
        </p:txBody>
      </p:sp>
      <p:sp>
        <p:nvSpPr>
          <p:cNvPr id="205" name="Google Shape;205;p20:notes"/>
          <p:cNvSpPr txBox="1">
            <a:spLocks noGrp="1"/>
          </p:cNvSpPr>
          <p:nvPr>
            <p:ph type="sldNum" idx="12"/>
          </p:nvPr>
        </p:nvSpPr>
        <p:spPr>
          <a:xfrm>
            <a:off x="3976333" y="8839014"/>
            <a:ext cx="3041968" cy="465296"/>
          </a:xfrm>
          <a:prstGeom prst="rect">
            <a:avLst/>
          </a:prstGeom>
          <a:noFill/>
          <a:ln>
            <a:noFill/>
          </a:ln>
        </p:spPr>
        <p:txBody>
          <a:bodyPr spcFirstLastPara="1" wrap="square" lIns="93275" tIns="46625" rIns="93275" bIns="466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1145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Ann</a:t>
            </a:r>
          </a:p>
        </p:txBody>
      </p:sp>
      <p:sp>
        <p:nvSpPr>
          <p:cNvPr id="4" name="Slide Number Placeholder 3"/>
          <p:cNvSpPr>
            <a:spLocks noGrp="1"/>
          </p:cNvSpPr>
          <p:nvPr>
            <p:ph type="sldNum" sz="quarter" idx="5"/>
          </p:nvPr>
        </p:nvSpPr>
        <p:spPr/>
        <p:txBody>
          <a:bodyPr/>
          <a:lstStyle/>
          <a:p>
            <a:fld id="{B8758A4D-DFE5-CD42-8517-AAB54406A476}" type="slidenum">
              <a:rPr lang="en-US" smtClean="0"/>
              <a:t>15</a:t>
            </a:fld>
            <a:endParaRPr lang="en-US"/>
          </a:p>
        </p:txBody>
      </p:sp>
    </p:spTree>
    <p:extLst>
      <p:ext uri="{BB962C8B-B14F-4D97-AF65-F5344CB8AC3E}">
        <p14:creationId xmlns:p14="http://schemas.microsoft.com/office/powerpoint/2010/main" val="348466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Ann</a:t>
            </a:r>
          </a:p>
        </p:txBody>
      </p:sp>
      <p:sp>
        <p:nvSpPr>
          <p:cNvPr id="4" name="Slide Number Placeholder 3"/>
          <p:cNvSpPr>
            <a:spLocks noGrp="1"/>
          </p:cNvSpPr>
          <p:nvPr>
            <p:ph type="sldNum" sz="quarter" idx="5"/>
          </p:nvPr>
        </p:nvSpPr>
        <p:spPr/>
        <p:txBody>
          <a:bodyPr/>
          <a:lstStyle/>
          <a:p>
            <a:fld id="{B8758A4D-DFE5-CD42-8517-AAB54406A476}" type="slidenum">
              <a:rPr lang="en-US" smtClean="0"/>
              <a:t>16</a:t>
            </a:fld>
            <a:endParaRPr lang="en-US"/>
          </a:p>
        </p:txBody>
      </p:sp>
    </p:spTree>
    <p:extLst>
      <p:ext uri="{BB962C8B-B14F-4D97-AF65-F5344CB8AC3E}">
        <p14:creationId xmlns:p14="http://schemas.microsoft.com/office/powerpoint/2010/main" val="3685904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Ann</a:t>
            </a:r>
          </a:p>
        </p:txBody>
      </p:sp>
      <p:sp>
        <p:nvSpPr>
          <p:cNvPr id="4" name="Slide Number Placeholder 3"/>
          <p:cNvSpPr>
            <a:spLocks noGrp="1"/>
          </p:cNvSpPr>
          <p:nvPr>
            <p:ph type="sldNum" sz="quarter" idx="5"/>
          </p:nvPr>
        </p:nvSpPr>
        <p:spPr/>
        <p:txBody>
          <a:bodyPr/>
          <a:lstStyle/>
          <a:p>
            <a:fld id="{B8758A4D-DFE5-CD42-8517-AAB54406A476}" type="slidenum">
              <a:rPr lang="en-US" smtClean="0"/>
              <a:t>17</a:t>
            </a:fld>
            <a:endParaRPr lang="en-US"/>
          </a:p>
        </p:txBody>
      </p:sp>
    </p:spTree>
    <p:extLst>
      <p:ext uri="{BB962C8B-B14F-4D97-AF65-F5344CB8AC3E}">
        <p14:creationId xmlns:p14="http://schemas.microsoft.com/office/powerpoint/2010/main" val="2032627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Brian</a:t>
            </a:r>
          </a:p>
        </p:txBody>
      </p:sp>
      <p:sp>
        <p:nvSpPr>
          <p:cNvPr id="4" name="Slide Number Placeholder 3"/>
          <p:cNvSpPr>
            <a:spLocks noGrp="1"/>
          </p:cNvSpPr>
          <p:nvPr>
            <p:ph type="sldNum" sz="quarter" idx="5"/>
          </p:nvPr>
        </p:nvSpPr>
        <p:spPr/>
        <p:txBody>
          <a:bodyPr/>
          <a:lstStyle/>
          <a:p>
            <a:fld id="{B8758A4D-DFE5-CD42-8517-AAB54406A476}" type="slidenum">
              <a:rPr lang="en-US" smtClean="0"/>
              <a:t>19</a:t>
            </a:fld>
            <a:endParaRPr lang="en-US"/>
          </a:p>
        </p:txBody>
      </p:sp>
    </p:spTree>
    <p:extLst>
      <p:ext uri="{BB962C8B-B14F-4D97-AF65-F5344CB8AC3E}">
        <p14:creationId xmlns:p14="http://schemas.microsoft.com/office/powerpoint/2010/main" val="4022053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Brian</a:t>
            </a:r>
          </a:p>
        </p:txBody>
      </p:sp>
      <p:sp>
        <p:nvSpPr>
          <p:cNvPr id="4" name="Slide Number Placeholder 3"/>
          <p:cNvSpPr>
            <a:spLocks noGrp="1"/>
          </p:cNvSpPr>
          <p:nvPr>
            <p:ph type="sldNum" sz="quarter" idx="5"/>
          </p:nvPr>
        </p:nvSpPr>
        <p:spPr/>
        <p:txBody>
          <a:bodyPr/>
          <a:lstStyle/>
          <a:p>
            <a:fld id="{B8758A4D-DFE5-CD42-8517-AAB54406A476}" type="slidenum">
              <a:rPr lang="en-US" smtClean="0"/>
              <a:t>20</a:t>
            </a:fld>
            <a:endParaRPr lang="en-US"/>
          </a:p>
        </p:txBody>
      </p:sp>
    </p:spTree>
    <p:extLst>
      <p:ext uri="{BB962C8B-B14F-4D97-AF65-F5344CB8AC3E}">
        <p14:creationId xmlns:p14="http://schemas.microsoft.com/office/powerpoint/2010/main" val="966894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Brian</a:t>
            </a:r>
          </a:p>
        </p:txBody>
      </p:sp>
      <p:sp>
        <p:nvSpPr>
          <p:cNvPr id="4" name="Slide Number Placeholder 3"/>
          <p:cNvSpPr>
            <a:spLocks noGrp="1"/>
          </p:cNvSpPr>
          <p:nvPr>
            <p:ph type="sldNum" sz="quarter" idx="5"/>
          </p:nvPr>
        </p:nvSpPr>
        <p:spPr/>
        <p:txBody>
          <a:bodyPr/>
          <a:lstStyle/>
          <a:p>
            <a:fld id="{B8758A4D-DFE5-CD42-8517-AAB54406A476}" type="slidenum">
              <a:rPr lang="en-US" smtClean="0"/>
              <a:t>21</a:t>
            </a:fld>
            <a:endParaRPr lang="en-US"/>
          </a:p>
        </p:txBody>
      </p:sp>
    </p:spTree>
    <p:extLst>
      <p:ext uri="{BB962C8B-B14F-4D97-AF65-F5344CB8AC3E}">
        <p14:creationId xmlns:p14="http://schemas.microsoft.com/office/powerpoint/2010/main" val="1019050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B7D2D-033B-5066-A480-CE33305165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70EC63-0964-DB6C-1CE8-48A4174800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9CFA75-EEC2-4A01-2E36-BD716DCDDE1C}"/>
              </a:ext>
            </a:extLst>
          </p:cNvPr>
          <p:cNvSpPr>
            <a:spLocks noGrp="1"/>
          </p:cNvSpPr>
          <p:nvPr>
            <p:ph type="dt" sz="half" idx="10"/>
          </p:nvPr>
        </p:nvSpPr>
        <p:spPr/>
        <p:txBody>
          <a:bodyPr/>
          <a:lstStyle/>
          <a:p>
            <a:fld id="{876F4535-8C22-4B7C-9BFE-BF6723C75CC5}" type="datetimeFigureOut">
              <a:rPr lang="en-US" smtClean="0"/>
              <a:t>2/29/2024</a:t>
            </a:fld>
            <a:endParaRPr lang="en-US"/>
          </a:p>
        </p:txBody>
      </p:sp>
      <p:sp>
        <p:nvSpPr>
          <p:cNvPr id="5" name="Footer Placeholder 4">
            <a:extLst>
              <a:ext uri="{FF2B5EF4-FFF2-40B4-BE49-F238E27FC236}">
                <a16:creationId xmlns:a16="http://schemas.microsoft.com/office/drawing/2014/main" id="{E29C272B-E414-5883-6D65-21A634D0D5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F3198D-49C4-9FE8-8B1B-30BE51277C33}"/>
              </a:ext>
            </a:extLst>
          </p:cNvPr>
          <p:cNvSpPr>
            <a:spLocks noGrp="1"/>
          </p:cNvSpPr>
          <p:nvPr>
            <p:ph type="sldNum" sz="quarter" idx="12"/>
          </p:nvPr>
        </p:nvSpPr>
        <p:spPr/>
        <p:txBody>
          <a:bodyPr/>
          <a:lstStyle/>
          <a:p>
            <a:fld id="{7D1B8220-51E2-4020-8837-02E96B716BF0}" type="slidenum">
              <a:rPr lang="en-US" smtClean="0"/>
              <a:t>‹#›</a:t>
            </a:fld>
            <a:endParaRPr lang="en-US"/>
          </a:p>
        </p:txBody>
      </p:sp>
    </p:spTree>
    <p:extLst>
      <p:ext uri="{BB962C8B-B14F-4D97-AF65-F5344CB8AC3E}">
        <p14:creationId xmlns:p14="http://schemas.microsoft.com/office/powerpoint/2010/main" val="1476054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C6F81-9D3C-D39C-6E6A-D8D951EF1C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5D13C7-B0C1-7DF4-7DBD-A07A2BE829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7E4364-9B2D-172A-47F4-C32EEB571E8E}"/>
              </a:ext>
            </a:extLst>
          </p:cNvPr>
          <p:cNvSpPr>
            <a:spLocks noGrp="1"/>
          </p:cNvSpPr>
          <p:nvPr>
            <p:ph type="dt" sz="half" idx="10"/>
          </p:nvPr>
        </p:nvSpPr>
        <p:spPr/>
        <p:txBody>
          <a:bodyPr/>
          <a:lstStyle/>
          <a:p>
            <a:fld id="{876F4535-8C22-4B7C-9BFE-BF6723C75CC5}" type="datetimeFigureOut">
              <a:rPr lang="en-US" smtClean="0"/>
              <a:t>2/29/2024</a:t>
            </a:fld>
            <a:endParaRPr lang="en-US"/>
          </a:p>
        </p:txBody>
      </p:sp>
      <p:sp>
        <p:nvSpPr>
          <p:cNvPr id="5" name="Footer Placeholder 4">
            <a:extLst>
              <a:ext uri="{FF2B5EF4-FFF2-40B4-BE49-F238E27FC236}">
                <a16:creationId xmlns:a16="http://schemas.microsoft.com/office/drawing/2014/main" id="{80B9BF92-934D-A20B-C1F6-1D92766DCD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7DF0C8-8DA9-3EF5-21C9-223FB333EB3A}"/>
              </a:ext>
            </a:extLst>
          </p:cNvPr>
          <p:cNvSpPr>
            <a:spLocks noGrp="1"/>
          </p:cNvSpPr>
          <p:nvPr>
            <p:ph type="sldNum" sz="quarter" idx="12"/>
          </p:nvPr>
        </p:nvSpPr>
        <p:spPr/>
        <p:txBody>
          <a:bodyPr/>
          <a:lstStyle/>
          <a:p>
            <a:fld id="{7D1B8220-51E2-4020-8837-02E96B716BF0}" type="slidenum">
              <a:rPr lang="en-US" smtClean="0"/>
              <a:t>‹#›</a:t>
            </a:fld>
            <a:endParaRPr lang="en-US"/>
          </a:p>
        </p:txBody>
      </p:sp>
    </p:spTree>
    <p:extLst>
      <p:ext uri="{BB962C8B-B14F-4D97-AF65-F5344CB8AC3E}">
        <p14:creationId xmlns:p14="http://schemas.microsoft.com/office/powerpoint/2010/main" val="3225862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250F53-E1C3-B9FD-31A8-92B00C609C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A079E8-DD94-C0B3-70FC-0E99D97B00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4407E-06AE-7E92-B0F4-D5B6F994B1F6}"/>
              </a:ext>
            </a:extLst>
          </p:cNvPr>
          <p:cNvSpPr>
            <a:spLocks noGrp="1"/>
          </p:cNvSpPr>
          <p:nvPr>
            <p:ph type="dt" sz="half" idx="10"/>
          </p:nvPr>
        </p:nvSpPr>
        <p:spPr/>
        <p:txBody>
          <a:bodyPr/>
          <a:lstStyle/>
          <a:p>
            <a:fld id="{876F4535-8C22-4B7C-9BFE-BF6723C75CC5}" type="datetimeFigureOut">
              <a:rPr lang="en-US" smtClean="0"/>
              <a:t>2/29/2024</a:t>
            </a:fld>
            <a:endParaRPr lang="en-US"/>
          </a:p>
        </p:txBody>
      </p:sp>
      <p:sp>
        <p:nvSpPr>
          <p:cNvPr id="5" name="Footer Placeholder 4">
            <a:extLst>
              <a:ext uri="{FF2B5EF4-FFF2-40B4-BE49-F238E27FC236}">
                <a16:creationId xmlns:a16="http://schemas.microsoft.com/office/drawing/2014/main" id="{2E59353F-265B-460F-CC17-9A1AFC4038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61BDC-73B1-B701-2005-A137DC1697E0}"/>
              </a:ext>
            </a:extLst>
          </p:cNvPr>
          <p:cNvSpPr>
            <a:spLocks noGrp="1"/>
          </p:cNvSpPr>
          <p:nvPr>
            <p:ph type="sldNum" sz="quarter" idx="12"/>
          </p:nvPr>
        </p:nvSpPr>
        <p:spPr/>
        <p:txBody>
          <a:bodyPr/>
          <a:lstStyle/>
          <a:p>
            <a:fld id="{7D1B8220-51E2-4020-8837-02E96B716BF0}" type="slidenum">
              <a:rPr lang="en-US" smtClean="0"/>
              <a:t>‹#›</a:t>
            </a:fld>
            <a:endParaRPr lang="en-US"/>
          </a:p>
        </p:txBody>
      </p:sp>
    </p:spTree>
    <p:extLst>
      <p:ext uri="{BB962C8B-B14F-4D97-AF65-F5344CB8AC3E}">
        <p14:creationId xmlns:p14="http://schemas.microsoft.com/office/powerpoint/2010/main" val="473812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04832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55421C-28F7-134B-8F0E-FE7D28044B4A}"/>
              </a:ext>
            </a:extLst>
          </p:cNvPr>
          <p:cNvPicPr>
            <a:picLocks noChangeAspect="1"/>
          </p:cNvPicPr>
          <p:nvPr userDrawn="1"/>
        </p:nvPicPr>
        <p:blipFill>
          <a:blip r:embed="rId2">
            <a:alphaModFix amt="35000"/>
          </a:blip>
          <a:stretch>
            <a:fillRect/>
          </a:stretch>
        </p:blipFill>
        <p:spPr>
          <a:xfrm>
            <a:off x="207617" y="1170297"/>
            <a:ext cx="2316923" cy="2158047"/>
          </a:xfrm>
          <a:prstGeom prst="rect">
            <a:avLst/>
          </a:prstGeom>
        </p:spPr>
      </p:pic>
      <p:sp>
        <p:nvSpPr>
          <p:cNvPr id="2" name="Title 1">
            <a:extLst>
              <a:ext uri="{FF2B5EF4-FFF2-40B4-BE49-F238E27FC236}">
                <a16:creationId xmlns:a16="http://schemas.microsoft.com/office/drawing/2014/main" id="{BA2731D7-31B8-F741-9BC2-7ACCA951A533}"/>
              </a:ext>
            </a:extLst>
          </p:cNvPr>
          <p:cNvSpPr>
            <a:spLocks noGrp="1"/>
          </p:cNvSpPr>
          <p:nvPr>
            <p:ph type="title" hasCustomPrompt="1"/>
          </p:nvPr>
        </p:nvSpPr>
        <p:spPr>
          <a:xfrm>
            <a:off x="974035" y="1170297"/>
            <a:ext cx="10379765" cy="4683851"/>
          </a:xfrm>
        </p:spPr>
        <p:txBody>
          <a:bodyPr>
            <a:normAutofit/>
          </a:bodyPr>
          <a:lstStyle>
            <a:lvl1pPr>
              <a:defRPr sz="6000" b="0" i="0">
                <a:solidFill>
                  <a:schemeClr val="tx1">
                    <a:lumMod val="50000"/>
                    <a:lumOff val="50000"/>
                  </a:schemeClr>
                </a:solidFill>
                <a:latin typeface="Garamond" panose="02020404030301010803" pitchFamily="18" charset="0"/>
              </a:defRPr>
            </a:lvl1pPr>
          </a:lstStyle>
          <a:p>
            <a:r>
              <a:rPr lang="en-US"/>
              <a:t>Large Quotes should be treated this way.</a:t>
            </a:r>
          </a:p>
        </p:txBody>
      </p:sp>
    </p:spTree>
    <p:extLst>
      <p:ext uri="{BB962C8B-B14F-4D97-AF65-F5344CB8AC3E}">
        <p14:creationId xmlns:p14="http://schemas.microsoft.com/office/powerpoint/2010/main" val="3686173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C8413CB-D7EB-29CF-FC9B-DF51DB28E742}"/>
              </a:ext>
            </a:extLst>
          </p:cNvPr>
          <p:cNvSpPr>
            <a:spLocks noGrp="1"/>
          </p:cNvSpPr>
          <p:nvPr>
            <p:ph type="title"/>
          </p:nvPr>
        </p:nvSpPr>
        <p:spPr>
          <a:xfrm>
            <a:off x="838200" y="1114556"/>
            <a:ext cx="10515600" cy="1325563"/>
          </a:xfrm>
          <a:prstGeom prst="rect">
            <a:avLst/>
          </a:prstGeom>
        </p:spPr>
        <p:txBody>
          <a:bodyPr/>
          <a:lstStyle>
            <a:lvl1pPr>
              <a:defRPr b="1">
                <a:solidFill>
                  <a:srgbClr val="FEFEFE"/>
                </a:solidFill>
              </a:defRPr>
            </a:lvl1pPr>
          </a:lstStyle>
          <a:p>
            <a:r>
              <a:rPr lang="en-US"/>
              <a:t>Click to edit Master title style</a:t>
            </a:r>
          </a:p>
        </p:txBody>
      </p:sp>
    </p:spTree>
    <p:extLst>
      <p:ext uri="{BB962C8B-B14F-4D97-AF65-F5344CB8AC3E}">
        <p14:creationId xmlns:p14="http://schemas.microsoft.com/office/powerpoint/2010/main" val="1971933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Slide Number Placeholder 8">
            <a:extLst>
              <a:ext uri="{FF2B5EF4-FFF2-40B4-BE49-F238E27FC236}">
                <a16:creationId xmlns:a16="http://schemas.microsoft.com/office/drawing/2014/main" id="{45C36C5A-0B82-413C-80E1-047F14B8B196}"/>
              </a:ext>
            </a:extLst>
          </p:cNvPr>
          <p:cNvSpPr>
            <a:spLocks noGrp="1"/>
          </p:cNvSpPr>
          <p:nvPr>
            <p:ph type="sldNum" sz="quarter" idx="12"/>
          </p:nvPr>
        </p:nvSpPr>
        <p:spPr>
          <a:xfrm>
            <a:off x="9335679" y="6189663"/>
            <a:ext cx="2743200" cy="365125"/>
          </a:xfrm>
          <a:prstGeom prst="rect">
            <a:avLst/>
          </a:prstGeom>
        </p:spPr>
        <p:txBody>
          <a:bodyPr/>
          <a:lstStyle>
            <a:lvl1pPr>
              <a:defRPr>
                <a:solidFill>
                  <a:srgbClr val="3B3A3B"/>
                </a:solidFill>
                <a:latin typeface="Arial" panose="020B0604020202020204" pitchFamily="34" charset="0"/>
                <a:cs typeface="Arial" panose="020B0604020202020204" pitchFamily="34"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686541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591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EA82-FA38-11B9-3F8A-70C9F0761A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D9D4A1-E8DC-1E21-905F-B93C992F16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BF7D7B-DB87-9495-E976-A702FCC97E5B}"/>
              </a:ext>
            </a:extLst>
          </p:cNvPr>
          <p:cNvSpPr>
            <a:spLocks noGrp="1"/>
          </p:cNvSpPr>
          <p:nvPr>
            <p:ph type="dt" sz="half" idx="10"/>
          </p:nvPr>
        </p:nvSpPr>
        <p:spPr/>
        <p:txBody>
          <a:bodyPr/>
          <a:lstStyle/>
          <a:p>
            <a:fld id="{876F4535-8C22-4B7C-9BFE-BF6723C75CC5}" type="datetimeFigureOut">
              <a:rPr lang="en-US" smtClean="0"/>
              <a:t>2/29/2024</a:t>
            </a:fld>
            <a:endParaRPr lang="en-US"/>
          </a:p>
        </p:txBody>
      </p:sp>
      <p:sp>
        <p:nvSpPr>
          <p:cNvPr id="5" name="Footer Placeholder 4">
            <a:extLst>
              <a:ext uri="{FF2B5EF4-FFF2-40B4-BE49-F238E27FC236}">
                <a16:creationId xmlns:a16="http://schemas.microsoft.com/office/drawing/2014/main" id="{D9644680-7D48-5960-237E-A27DF01AF0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9CA5EA-9DC3-62B8-5552-209E14DB2D3F}"/>
              </a:ext>
            </a:extLst>
          </p:cNvPr>
          <p:cNvSpPr>
            <a:spLocks noGrp="1"/>
          </p:cNvSpPr>
          <p:nvPr>
            <p:ph type="sldNum" sz="quarter" idx="12"/>
          </p:nvPr>
        </p:nvSpPr>
        <p:spPr/>
        <p:txBody>
          <a:bodyPr/>
          <a:lstStyle/>
          <a:p>
            <a:fld id="{7D1B8220-51E2-4020-8837-02E96B716BF0}" type="slidenum">
              <a:rPr lang="en-US" smtClean="0"/>
              <a:t>‹#›</a:t>
            </a:fld>
            <a:endParaRPr lang="en-US"/>
          </a:p>
        </p:txBody>
      </p:sp>
    </p:spTree>
    <p:extLst>
      <p:ext uri="{BB962C8B-B14F-4D97-AF65-F5344CB8AC3E}">
        <p14:creationId xmlns:p14="http://schemas.microsoft.com/office/powerpoint/2010/main" val="3558859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BE1CD-FA9D-3C21-5634-7239F299EA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38E3DF-9C50-1B96-5630-4E9493CED4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450BFB-8EC4-E9DB-4B42-72ECFF700358}"/>
              </a:ext>
            </a:extLst>
          </p:cNvPr>
          <p:cNvSpPr>
            <a:spLocks noGrp="1"/>
          </p:cNvSpPr>
          <p:nvPr>
            <p:ph type="dt" sz="half" idx="10"/>
          </p:nvPr>
        </p:nvSpPr>
        <p:spPr/>
        <p:txBody>
          <a:bodyPr/>
          <a:lstStyle/>
          <a:p>
            <a:fld id="{876F4535-8C22-4B7C-9BFE-BF6723C75CC5}" type="datetimeFigureOut">
              <a:rPr lang="en-US" smtClean="0"/>
              <a:t>2/29/2024</a:t>
            </a:fld>
            <a:endParaRPr lang="en-US"/>
          </a:p>
        </p:txBody>
      </p:sp>
      <p:sp>
        <p:nvSpPr>
          <p:cNvPr id="5" name="Footer Placeholder 4">
            <a:extLst>
              <a:ext uri="{FF2B5EF4-FFF2-40B4-BE49-F238E27FC236}">
                <a16:creationId xmlns:a16="http://schemas.microsoft.com/office/drawing/2014/main" id="{2037D536-AEA0-2ED8-E1B7-F53737900C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F83345-D124-D3F3-AB95-C8B92F2C615B}"/>
              </a:ext>
            </a:extLst>
          </p:cNvPr>
          <p:cNvSpPr>
            <a:spLocks noGrp="1"/>
          </p:cNvSpPr>
          <p:nvPr>
            <p:ph type="sldNum" sz="quarter" idx="12"/>
          </p:nvPr>
        </p:nvSpPr>
        <p:spPr/>
        <p:txBody>
          <a:bodyPr/>
          <a:lstStyle/>
          <a:p>
            <a:fld id="{7D1B8220-51E2-4020-8837-02E96B716BF0}" type="slidenum">
              <a:rPr lang="en-US" smtClean="0"/>
              <a:t>‹#›</a:t>
            </a:fld>
            <a:endParaRPr lang="en-US"/>
          </a:p>
        </p:txBody>
      </p:sp>
    </p:spTree>
    <p:extLst>
      <p:ext uri="{BB962C8B-B14F-4D97-AF65-F5344CB8AC3E}">
        <p14:creationId xmlns:p14="http://schemas.microsoft.com/office/powerpoint/2010/main" val="611004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8FBC-EF4B-EF34-6A73-D19ABC02BB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C4276-C2C3-FE80-BFC6-8C32052719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91589D-CBFC-DB1F-377C-E8AC70064A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4B8B3E-95AE-7908-1A41-187B271A4BEE}"/>
              </a:ext>
            </a:extLst>
          </p:cNvPr>
          <p:cNvSpPr>
            <a:spLocks noGrp="1"/>
          </p:cNvSpPr>
          <p:nvPr>
            <p:ph type="dt" sz="half" idx="10"/>
          </p:nvPr>
        </p:nvSpPr>
        <p:spPr/>
        <p:txBody>
          <a:bodyPr/>
          <a:lstStyle/>
          <a:p>
            <a:fld id="{876F4535-8C22-4B7C-9BFE-BF6723C75CC5}" type="datetimeFigureOut">
              <a:rPr lang="en-US" smtClean="0"/>
              <a:t>2/29/2024</a:t>
            </a:fld>
            <a:endParaRPr lang="en-US"/>
          </a:p>
        </p:txBody>
      </p:sp>
      <p:sp>
        <p:nvSpPr>
          <p:cNvPr id="6" name="Footer Placeholder 5">
            <a:extLst>
              <a:ext uri="{FF2B5EF4-FFF2-40B4-BE49-F238E27FC236}">
                <a16:creationId xmlns:a16="http://schemas.microsoft.com/office/drawing/2014/main" id="{EC41EC07-24D6-8229-A41B-F87202B40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A1400C-D3CE-3B45-0358-523A58C00C4A}"/>
              </a:ext>
            </a:extLst>
          </p:cNvPr>
          <p:cNvSpPr>
            <a:spLocks noGrp="1"/>
          </p:cNvSpPr>
          <p:nvPr>
            <p:ph type="sldNum" sz="quarter" idx="12"/>
          </p:nvPr>
        </p:nvSpPr>
        <p:spPr/>
        <p:txBody>
          <a:bodyPr/>
          <a:lstStyle/>
          <a:p>
            <a:fld id="{7D1B8220-51E2-4020-8837-02E96B716BF0}" type="slidenum">
              <a:rPr lang="en-US" smtClean="0"/>
              <a:t>‹#›</a:t>
            </a:fld>
            <a:endParaRPr lang="en-US"/>
          </a:p>
        </p:txBody>
      </p:sp>
    </p:spTree>
    <p:extLst>
      <p:ext uri="{BB962C8B-B14F-4D97-AF65-F5344CB8AC3E}">
        <p14:creationId xmlns:p14="http://schemas.microsoft.com/office/powerpoint/2010/main" val="531126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E2EED-BBF8-5385-F0BA-1720A21FFC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CC464C-B44A-36A7-F514-CBBCFF699A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B40A07-7129-DF44-9B94-4E621E9DC3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CFE92D-332D-9DA4-08A5-7FEE5B65B2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833B3B-B8A7-F3AE-391C-532ACE5851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FE5FCD-8D02-061D-1B79-9E2F641FD59D}"/>
              </a:ext>
            </a:extLst>
          </p:cNvPr>
          <p:cNvSpPr>
            <a:spLocks noGrp="1"/>
          </p:cNvSpPr>
          <p:nvPr>
            <p:ph type="dt" sz="half" idx="10"/>
          </p:nvPr>
        </p:nvSpPr>
        <p:spPr/>
        <p:txBody>
          <a:bodyPr/>
          <a:lstStyle/>
          <a:p>
            <a:fld id="{876F4535-8C22-4B7C-9BFE-BF6723C75CC5}" type="datetimeFigureOut">
              <a:rPr lang="en-US" smtClean="0"/>
              <a:t>2/29/2024</a:t>
            </a:fld>
            <a:endParaRPr lang="en-US"/>
          </a:p>
        </p:txBody>
      </p:sp>
      <p:sp>
        <p:nvSpPr>
          <p:cNvPr id="8" name="Footer Placeholder 7">
            <a:extLst>
              <a:ext uri="{FF2B5EF4-FFF2-40B4-BE49-F238E27FC236}">
                <a16:creationId xmlns:a16="http://schemas.microsoft.com/office/drawing/2014/main" id="{41484CB9-F01C-20BB-8F81-F034BEE311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5EDEB0-42B9-B005-1F9C-F1F8EC06E40C}"/>
              </a:ext>
            </a:extLst>
          </p:cNvPr>
          <p:cNvSpPr>
            <a:spLocks noGrp="1"/>
          </p:cNvSpPr>
          <p:nvPr>
            <p:ph type="sldNum" sz="quarter" idx="12"/>
          </p:nvPr>
        </p:nvSpPr>
        <p:spPr/>
        <p:txBody>
          <a:bodyPr/>
          <a:lstStyle/>
          <a:p>
            <a:fld id="{7D1B8220-51E2-4020-8837-02E96B716BF0}" type="slidenum">
              <a:rPr lang="en-US" smtClean="0"/>
              <a:t>‹#›</a:t>
            </a:fld>
            <a:endParaRPr lang="en-US"/>
          </a:p>
        </p:txBody>
      </p:sp>
    </p:spTree>
    <p:extLst>
      <p:ext uri="{BB962C8B-B14F-4D97-AF65-F5344CB8AC3E}">
        <p14:creationId xmlns:p14="http://schemas.microsoft.com/office/powerpoint/2010/main" val="3239736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978E3-FA21-C06F-0CC4-349900C38F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51F838-E29A-7436-F26B-A42FE0073787}"/>
              </a:ext>
            </a:extLst>
          </p:cNvPr>
          <p:cNvSpPr>
            <a:spLocks noGrp="1"/>
          </p:cNvSpPr>
          <p:nvPr>
            <p:ph type="dt" sz="half" idx="10"/>
          </p:nvPr>
        </p:nvSpPr>
        <p:spPr/>
        <p:txBody>
          <a:bodyPr/>
          <a:lstStyle/>
          <a:p>
            <a:fld id="{876F4535-8C22-4B7C-9BFE-BF6723C75CC5}" type="datetimeFigureOut">
              <a:rPr lang="en-US" smtClean="0"/>
              <a:t>2/29/2024</a:t>
            </a:fld>
            <a:endParaRPr lang="en-US"/>
          </a:p>
        </p:txBody>
      </p:sp>
      <p:sp>
        <p:nvSpPr>
          <p:cNvPr id="4" name="Footer Placeholder 3">
            <a:extLst>
              <a:ext uri="{FF2B5EF4-FFF2-40B4-BE49-F238E27FC236}">
                <a16:creationId xmlns:a16="http://schemas.microsoft.com/office/drawing/2014/main" id="{386847EA-878C-8201-57C8-F5939BBAF5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14254D-D9BB-BB12-28D4-E8A8A888458C}"/>
              </a:ext>
            </a:extLst>
          </p:cNvPr>
          <p:cNvSpPr>
            <a:spLocks noGrp="1"/>
          </p:cNvSpPr>
          <p:nvPr>
            <p:ph type="sldNum" sz="quarter" idx="12"/>
          </p:nvPr>
        </p:nvSpPr>
        <p:spPr/>
        <p:txBody>
          <a:bodyPr/>
          <a:lstStyle/>
          <a:p>
            <a:fld id="{7D1B8220-51E2-4020-8837-02E96B716BF0}" type="slidenum">
              <a:rPr lang="en-US" smtClean="0"/>
              <a:t>‹#›</a:t>
            </a:fld>
            <a:endParaRPr lang="en-US"/>
          </a:p>
        </p:txBody>
      </p:sp>
    </p:spTree>
    <p:extLst>
      <p:ext uri="{BB962C8B-B14F-4D97-AF65-F5344CB8AC3E}">
        <p14:creationId xmlns:p14="http://schemas.microsoft.com/office/powerpoint/2010/main" val="2176574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F106FB-C2A2-E340-651D-2C86CE31C85C}"/>
              </a:ext>
            </a:extLst>
          </p:cNvPr>
          <p:cNvSpPr>
            <a:spLocks noGrp="1"/>
          </p:cNvSpPr>
          <p:nvPr>
            <p:ph type="dt" sz="half" idx="10"/>
          </p:nvPr>
        </p:nvSpPr>
        <p:spPr/>
        <p:txBody>
          <a:bodyPr/>
          <a:lstStyle/>
          <a:p>
            <a:fld id="{876F4535-8C22-4B7C-9BFE-BF6723C75CC5}" type="datetimeFigureOut">
              <a:rPr lang="en-US" smtClean="0"/>
              <a:t>2/29/2024</a:t>
            </a:fld>
            <a:endParaRPr lang="en-US"/>
          </a:p>
        </p:txBody>
      </p:sp>
      <p:sp>
        <p:nvSpPr>
          <p:cNvPr id="3" name="Footer Placeholder 2">
            <a:extLst>
              <a:ext uri="{FF2B5EF4-FFF2-40B4-BE49-F238E27FC236}">
                <a16:creationId xmlns:a16="http://schemas.microsoft.com/office/drawing/2014/main" id="{7B04B360-80B0-63F4-2A4A-9F4F4FA3B8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3FF4C5-F03D-9A18-08FD-C127CB7431DB}"/>
              </a:ext>
            </a:extLst>
          </p:cNvPr>
          <p:cNvSpPr>
            <a:spLocks noGrp="1"/>
          </p:cNvSpPr>
          <p:nvPr>
            <p:ph type="sldNum" sz="quarter" idx="12"/>
          </p:nvPr>
        </p:nvSpPr>
        <p:spPr/>
        <p:txBody>
          <a:bodyPr/>
          <a:lstStyle/>
          <a:p>
            <a:fld id="{7D1B8220-51E2-4020-8837-02E96B716BF0}" type="slidenum">
              <a:rPr lang="en-US" smtClean="0"/>
              <a:t>‹#›</a:t>
            </a:fld>
            <a:endParaRPr lang="en-US"/>
          </a:p>
        </p:txBody>
      </p:sp>
    </p:spTree>
    <p:extLst>
      <p:ext uri="{BB962C8B-B14F-4D97-AF65-F5344CB8AC3E}">
        <p14:creationId xmlns:p14="http://schemas.microsoft.com/office/powerpoint/2010/main" val="377383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40545-534F-B103-8C47-EFD688A126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8ACD6F-79B9-B73E-47EB-DB8BD864F0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50A184-B3E0-C37F-FD21-52307536FC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8DCBBB-5B68-2FEC-691D-232E7B89C418}"/>
              </a:ext>
            </a:extLst>
          </p:cNvPr>
          <p:cNvSpPr>
            <a:spLocks noGrp="1"/>
          </p:cNvSpPr>
          <p:nvPr>
            <p:ph type="dt" sz="half" idx="10"/>
          </p:nvPr>
        </p:nvSpPr>
        <p:spPr/>
        <p:txBody>
          <a:bodyPr/>
          <a:lstStyle/>
          <a:p>
            <a:fld id="{876F4535-8C22-4B7C-9BFE-BF6723C75CC5}" type="datetimeFigureOut">
              <a:rPr lang="en-US" smtClean="0"/>
              <a:t>2/29/2024</a:t>
            </a:fld>
            <a:endParaRPr lang="en-US"/>
          </a:p>
        </p:txBody>
      </p:sp>
      <p:sp>
        <p:nvSpPr>
          <p:cNvPr id="6" name="Footer Placeholder 5">
            <a:extLst>
              <a:ext uri="{FF2B5EF4-FFF2-40B4-BE49-F238E27FC236}">
                <a16:creationId xmlns:a16="http://schemas.microsoft.com/office/drawing/2014/main" id="{11F9A24E-7ED6-F4E3-E2CC-B0F87BBEC6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DD9EF9-E377-EEC3-CDA0-8B71254D4B33}"/>
              </a:ext>
            </a:extLst>
          </p:cNvPr>
          <p:cNvSpPr>
            <a:spLocks noGrp="1"/>
          </p:cNvSpPr>
          <p:nvPr>
            <p:ph type="sldNum" sz="quarter" idx="12"/>
          </p:nvPr>
        </p:nvSpPr>
        <p:spPr/>
        <p:txBody>
          <a:bodyPr/>
          <a:lstStyle/>
          <a:p>
            <a:fld id="{7D1B8220-51E2-4020-8837-02E96B716BF0}" type="slidenum">
              <a:rPr lang="en-US" smtClean="0"/>
              <a:t>‹#›</a:t>
            </a:fld>
            <a:endParaRPr lang="en-US"/>
          </a:p>
        </p:txBody>
      </p:sp>
    </p:spTree>
    <p:extLst>
      <p:ext uri="{BB962C8B-B14F-4D97-AF65-F5344CB8AC3E}">
        <p14:creationId xmlns:p14="http://schemas.microsoft.com/office/powerpoint/2010/main" val="2084105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8FF44-DA1B-7BE3-7644-DBED7488CC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802B51-21E5-4720-0B1A-C3A2390195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FED24E-8F94-7D09-2311-2BBD1BC987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FFAC49-908F-8EA8-0056-8660E7A1A5E3}"/>
              </a:ext>
            </a:extLst>
          </p:cNvPr>
          <p:cNvSpPr>
            <a:spLocks noGrp="1"/>
          </p:cNvSpPr>
          <p:nvPr>
            <p:ph type="dt" sz="half" idx="10"/>
          </p:nvPr>
        </p:nvSpPr>
        <p:spPr/>
        <p:txBody>
          <a:bodyPr/>
          <a:lstStyle/>
          <a:p>
            <a:fld id="{876F4535-8C22-4B7C-9BFE-BF6723C75CC5}" type="datetimeFigureOut">
              <a:rPr lang="en-US" smtClean="0"/>
              <a:t>2/29/2024</a:t>
            </a:fld>
            <a:endParaRPr lang="en-US"/>
          </a:p>
        </p:txBody>
      </p:sp>
      <p:sp>
        <p:nvSpPr>
          <p:cNvPr id="6" name="Footer Placeholder 5">
            <a:extLst>
              <a:ext uri="{FF2B5EF4-FFF2-40B4-BE49-F238E27FC236}">
                <a16:creationId xmlns:a16="http://schemas.microsoft.com/office/drawing/2014/main" id="{52D8BF67-59AB-C8C4-5D0F-F77490C7CE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F7CF68-51F1-36B1-3825-8A386926B92A}"/>
              </a:ext>
            </a:extLst>
          </p:cNvPr>
          <p:cNvSpPr>
            <a:spLocks noGrp="1"/>
          </p:cNvSpPr>
          <p:nvPr>
            <p:ph type="sldNum" sz="quarter" idx="12"/>
          </p:nvPr>
        </p:nvSpPr>
        <p:spPr/>
        <p:txBody>
          <a:bodyPr/>
          <a:lstStyle/>
          <a:p>
            <a:fld id="{7D1B8220-51E2-4020-8837-02E96B716BF0}" type="slidenum">
              <a:rPr lang="en-US" smtClean="0"/>
              <a:t>‹#›</a:t>
            </a:fld>
            <a:endParaRPr lang="en-US"/>
          </a:p>
        </p:txBody>
      </p:sp>
    </p:spTree>
    <p:extLst>
      <p:ext uri="{BB962C8B-B14F-4D97-AF65-F5344CB8AC3E}">
        <p14:creationId xmlns:p14="http://schemas.microsoft.com/office/powerpoint/2010/main" val="867612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EF11A9-F6B4-9FC3-D924-45A5340934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97A7D5-8C21-AC5A-2BEF-750AD1AC29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6E606E-ECD9-4919-0CE9-3A7622543C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76F4535-8C22-4B7C-9BFE-BF6723C75CC5}" type="datetimeFigureOut">
              <a:rPr lang="en-US" smtClean="0"/>
              <a:t>2/29/2024</a:t>
            </a:fld>
            <a:endParaRPr lang="en-US"/>
          </a:p>
        </p:txBody>
      </p:sp>
      <p:sp>
        <p:nvSpPr>
          <p:cNvPr id="5" name="Footer Placeholder 4">
            <a:extLst>
              <a:ext uri="{FF2B5EF4-FFF2-40B4-BE49-F238E27FC236}">
                <a16:creationId xmlns:a16="http://schemas.microsoft.com/office/drawing/2014/main" id="{ECACA133-50F0-4908-59A7-658846E805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A33843C-2A6D-6099-4C8A-F5BCB53915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D1B8220-51E2-4020-8837-02E96B716BF0}" type="slidenum">
              <a:rPr lang="en-US" smtClean="0"/>
              <a:t>‹#›</a:t>
            </a:fld>
            <a:endParaRPr lang="en-US"/>
          </a:p>
        </p:txBody>
      </p:sp>
    </p:spTree>
    <p:extLst>
      <p:ext uri="{BB962C8B-B14F-4D97-AF65-F5344CB8AC3E}">
        <p14:creationId xmlns:p14="http://schemas.microsoft.com/office/powerpoint/2010/main" val="2271529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15.tiff"/><Relationship Id="rId7" Type="http://schemas.openxmlformats.org/officeDocument/2006/relationships/image" Target="../media/image19.tiff"/><Relationship Id="rId2" Type="http://schemas.openxmlformats.org/officeDocument/2006/relationships/image" Target="../media/image2.png"/><Relationship Id="rId1" Type="http://schemas.openxmlformats.org/officeDocument/2006/relationships/slideLayout" Target="../slideLayouts/slideLayout15.xml"/><Relationship Id="rId6" Type="http://schemas.openxmlformats.org/officeDocument/2006/relationships/image" Target="../media/image18.tiff"/><Relationship Id="rId11" Type="http://schemas.openxmlformats.org/officeDocument/2006/relationships/image" Target="../media/image23.tiff"/><Relationship Id="rId5" Type="http://schemas.openxmlformats.org/officeDocument/2006/relationships/image" Target="../media/image17.tiff"/><Relationship Id="rId10" Type="http://schemas.openxmlformats.org/officeDocument/2006/relationships/image" Target="../media/image22.tiff"/><Relationship Id="rId4" Type="http://schemas.openxmlformats.org/officeDocument/2006/relationships/image" Target="../media/image16.tiff"/><Relationship Id="rId9" Type="http://schemas.openxmlformats.org/officeDocument/2006/relationships/image" Target="../media/image21.tiff"/></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hyperlink" Target="https://www.scu.edu/institute-for-technology-ethics-and-culture/" TargetMode="External"/><Relationship Id="rId5" Type="http://schemas.openxmlformats.org/officeDocument/2006/relationships/hyperlink" Target="http://www.scu.edu/ethics" TargetMode="External"/><Relationship Id="rId4" Type="http://schemas.openxmlformats.org/officeDocument/2006/relationships/hyperlink" Target="mailto:askeet@scu.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7B5B0-E4E5-41D4-4EF6-3984BF7F433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06048DC-820A-141A-ADE1-8B8A21D83D6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60849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047EB34-1795-F044-96D4-F0CE67C5E8CE}"/>
              </a:ext>
            </a:extLst>
          </p:cNvPr>
          <p:cNvSpPr>
            <a:spLocks noGrp="1"/>
          </p:cNvSpPr>
          <p:nvPr>
            <p:ph type="title" idx="4294967295"/>
          </p:nvPr>
        </p:nvSpPr>
        <p:spPr>
          <a:xfrm>
            <a:off x="838200" y="1999372"/>
            <a:ext cx="10515600" cy="1325563"/>
          </a:xfrm>
          <a:prstGeom prst="rect">
            <a:avLst/>
          </a:prstGeom>
        </p:spPr>
        <p:txBody>
          <a:bodyPr>
            <a:noAutofit/>
          </a:bodyPr>
          <a:lstStyle/>
          <a:p>
            <a:pPr algn="ctr"/>
            <a:r>
              <a:rPr lang="en-US" sz="2400" b="0" i="1">
                <a:solidFill>
                  <a:schemeClr val="tx1"/>
                </a:solidFill>
                <a:effectLst/>
                <a:latin typeface="Arial" panose="020B0604020202020204" pitchFamily="34" charset="0"/>
              </a:rPr>
              <a:t>“Literally every meeting I go to with a CEO, I ask the question: ‘Who in your organization is responsible for Responsible AI? And can they tell you, when you call, where AI is being used, what the risks are, and how they’re being monitored?’ </a:t>
            </a:r>
            <a:br>
              <a:rPr lang="en-US" sz="2400" b="0" i="1">
                <a:solidFill>
                  <a:schemeClr val="tx1"/>
                </a:solidFill>
                <a:effectLst/>
                <a:latin typeface="Arial" panose="020B0604020202020204" pitchFamily="34" charset="0"/>
              </a:rPr>
            </a:br>
            <a:br>
              <a:rPr lang="en-US" sz="2400" b="0" i="1">
                <a:solidFill>
                  <a:schemeClr val="tx1"/>
                </a:solidFill>
                <a:effectLst/>
                <a:latin typeface="Arial" panose="020B0604020202020204" pitchFamily="34" charset="0"/>
              </a:rPr>
            </a:br>
            <a:r>
              <a:rPr lang="en-US" sz="2400" b="0" i="1">
                <a:solidFill>
                  <a:schemeClr val="tx1"/>
                </a:solidFill>
                <a:effectLst/>
                <a:latin typeface="Arial" panose="020B0604020202020204" pitchFamily="34" charset="0"/>
              </a:rPr>
              <a:t>And right now it’s about a 90% hit that they don’t have that person.”</a:t>
            </a:r>
            <a:br>
              <a:rPr lang="en-US" sz="2400" b="0" i="1">
                <a:solidFill>
                  <a:schemeClr val="tx1">
                    <a:lumMod val="65000"/>
                    <a:lumOff val="35000"/>
                  </a:schemeClr>
                </a:solidFill>
                <a:effectLst/>
                <a:latin typeface="Arial" panose="020B0604020202020204" pitchFamily="34" charset="0"/>
              </a:rPr>
            </a:br>
            <a:br>
              <a:rPr lang="en-US" sz="2400" b="0" i="1">
                <a:solidFill>
                  <a:srgbClr val="000000"/>
                </a:solidFill>
                <a:effectLst/>
                <a:latin typeface="Arial" panose="020B0604020202020204" pitchFamily="34" charset="0"/>
              </a:rPr>
            </a:br>
            <a:r>
              <a:rPr lang="en-US" sz="2400">
                <a:solidFill>
                  <a:srgbClr val="00AFA5"/>
                </a:solidFill>
                <a:latin typeface="Arial" panose="020B0604020202020204" pitchFamily="34" charset="0"/>
              </a:rPr>
              <a:t>Julie Sweet, CEO, Accenture</a:t>
            </a:r>
            <a:br>
              <a:rPr lang="en-US" sz="2400">
                <a:solidFill>
                  <a:srgbClr val="00AFA5"/>
                </a:solidFill>
                <a:latin typeface="Arial" panose="020B0604020202020204" pitchFamily="34" charset="0"/>
              </a:rPr>
            </a:br>
            <a:endParaRPr lang="en-US" sz="2400"/>
          </a:p>
        </p:txBody>
      </p:sp>
      <p:sp>
        <p:nvSpPr>
          <p:cNvPr id="3" name="TextBox 2">
            <a:extLst>
              <a:ext uri="{FF2B5EF4-FFF2-40B4-BE49-F238E27FC236}">
                <a16:creationId xmlns:a16="http://schemas.microsoft.com/office/drawing/2014/main" id="{6BA6088A-586A-E0F6-06D2-7CF8C434E9E5}"/>
              </a:ext>
            </a:extLst>
          </p:cNvPr>
          <p:cNvSpPr txBox="1"/>
          <p:nvPr/>
        </p:nvSpPr>
        <p:spPr>
          <a:xfrm>
            <a:off x="8633606" y="6247780"/>
            <a:ext cx="6099858" cy="261610"/>
          </a:xfrm>
          <a:prstGeom prst="rect">
            <a:avLst/>
          </a:prstGeom>
          <a:noFill/>
        </p:spPr>
        <p:txBody>
          <a:bodyPr wrap="square">
            <a:spAutoFit/>
          </a:bodyPr>
          <a:lstStyle/>
          <a:p>
            <a:r>
              <a:rPr lang="en-US" sz="1100">
                <a:solidFill>
                  <a:schemeClr val="bg2">
                    <a:lumMod val="75000"/>
                  </a:schemeClr>
                </a:solidFill>
              </a:rPr>
              <a:t>Embedding technology ethics in organizations</a:t>
            </a:r>
          </a:p>
        </p:txBody>
      </p:sp>
    </p:spTree>
    <p:extLst>
      <p:ext uri="{BB962C8B-B14F-4D97-AF65-F5344CB8AC3E}">
        <p14:creationId xmlns:p14="http://schemas.microsoft.com/office/powerpoint/2010/main" val="118437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27FB4-4421-767F-13FD-B8737A49C8D5}"/>
              </a:ext>
            </a:extLst>
          </p:cNvPr>
          <p:cNvSpPr>
            <a:spLocks noGrp="1"/>
          </p:cNvSpPr>
          <p:nvPr>
            <p:ph type="title" idx="4294967295"/>
          </p:nvPr>
        </p:nvSpPr>
        <p:spPr>
          <a:xfrm>
            <a:off x="965200" y="918862"/>
            <a:ext cx="10515600" cy="1325562"/>
          </a:xfrm>
          <a:prstGeom prst="rect">
            <a:avLst/>
          </a:prstGeom>
        </p:spPr>
        <p:txBody>
          <a:bodyPr/>
          <a:lstStyle/>
          <a:p>
            <a:r>
              <a:rPr lang="en-US" sz="3200" b="1"/>
              <a:t>Stage Two:</a:t>
            </a:r>
            <a:br>
              <a:rPr lang="en-US" sz="3200" b="1"/>
            </a:br>
            <a:r>
              <a:rPr lang="en-US" sz="3200" b="1"/>
              <a:t>Culture and Management Practices Assessment</a:t>
            </a:r>
          </a:p>
        </p:txBody>
      </p:sp>
      <p:sp>
        <p:nvSpPr>
          <p:cNvPr id="3" name="Content Placeholder 2">
            <a:extLst>
              <a:ext uri="{FF2B5EF4-FFF2-40B4-BE49-F238E27FC236}">
                <a16:creationId xmlns:a16="http://schemas.microsoft.com/office/drawing/2014/main" id="{7C8FC41E-6F88-E92B-5376-2DFFEAF3CFE3}"/>
              </a:ext>
            </a:extLst>
          </p:cNvPr>
          <p:cNvSpPr>
            <a:spLocks noGrp="1"/>
          </p:cNvSpPr>
          <p:nvPr>
            <p:ph sz="half" idx="4294967295"/>
          </p:nvPr>
        </p:nvSpPr>
        <p:spPr>
          <a:xfrm>
            <a:off x="965200" y="2246313"/>
            <a:ext cx="8172450" cy="3829050"/>
          </a:xfrm>
          <a:prstGeom prst="rect">
            <a:avLst/>
          </a:prstGeom>
        </p:spPr>
        <p:txBody>
          <a:bodyPr>
            <a:normAutofit/>
          </a:bodyPr>
          <a:lstStyle/>
          <a:p>
            <a:r>
              <a:rPr lang="en-US" sz="2000"/>
              <a:t>Definition of a culture assessment instrument</a:t>
            </a:r>
          </a:p>
          <a:p>
            <a:r>
              <a:rPr lang="en-US" sz="2000"/>
              <a:t>Review of current policies and procedures that govern ethical behavior</a:t>
            </a:r>
          </a:p>
          <a:p>
            <a:r>
              <a:rPr lang="en-US" sz="2000"/>
              <a:t>Perception of corporate accountability both internal and external</a:t>
            </a:r>
          </a:p>
          <a:p>
            <a:r>
              <a:rPr lang="en-US" sz="2000"/>
              <a:t>Review of current ethical design requirements</a:t>
            </a:r>
          </a:p>
          <a:p>
            <a:r>
              <a:rPr lang="en-US" sz="2000"/>
              <a:t>Current user ethical use education and enforcement</a:t>
            </a:r>
          </a:p>
          <a:p>
            <a:r>
              <a:rPr lang="en-US" sz="2000"/>
              <a:t>Conditions that support the use of ethics in an organization</a:t>
            </a:r>
          </a:p>
          <a:p>
            <a:pPr marL="0" indent="0">
              <a:buNone/>
            </a:pPr>
            <a:endParaRPr lang="en-US"/>
          </a:p>
          <a:p>
            <a:pPr marL="0" indent="0">
              <a:buNone/>
            </a:pPr>
            <a:endParaRPr lang="en-US"/>
          </a:p>
        </p:txBody>
      </p:sp>
      <p:pic>
        <p:nvPicPr>
          <p:cNvPr id="4" name="Picture 3">
            <a:extLst>
              <a:ext uri="{FF2B5EF4-FFF2-40B4-BE49-F238E27FC236}">
                <a16:creationId xmlns:a16="http://schemas.microsoft.com/office/drawing/2014/main" id="{8C27D4B5-84E8-1DE4-908E-0144A9776B60}"/>
              </a:ext>
            </a:extLst>
          </p:cNvPr>
          <p:cNvPicPr>
            <a:picLocks noChangeAspect="1"/>
          </p:cNvPicPr>
          <p:nvPr/>
        </p:nvPicPr>
        <p:blipFill>
          <a:blip r:embed="rId3"/>
          <a:stretch>
            <a:fillRect/>
          </a:stretch>
        </p:blipFill>
        <p:spPr>
          <a:xfrm>
            <a:off x="9333140" y="2244424"/>
            <a:ext cx="2369151" cy="2369151"/>
          </a:xfrm>
          <a:prstGeom prst="rect">
            <a:avLst/>
          </a:prstGeom>
        </p:spPr>
      </p:pic>
    </p:spTree>
    <p:extLst>
      <p:ext uri="{BB962C8B-B14F-4D97-AF65-F5344CB8AC3E}">
        <p14:creationId xmlns:p14="http://schemas.microsoft.com/office/powerpoint/2010/main" val="4116647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4"/>
          <p:cNvSpPr txBox="1"/>
          <p:nvPr/>
        </p:nvSpPr>
        <p:spPr>
          <a:xfrm>
            <a:off x="69647" y="5466300"/>
            <a:ext cx="2438400" cy="507831"/>
          </a:xfrm>
          <a:prstGeom prst="rect">
            <a:avLst/>
          </a:prstGeom>
          <a:noFill/>
          <a:ln>
            <a:noFill/>
          </a:ln>
        </p:spPr>
        <p:txBody>
          <a:bodyPr spcFirstLastPara="1" wrap="square" lIns="91425" tIns="45700" rIns="91425" bIns="45700" anchor="t" anchorCtr="0">
            <a:noAutofit/>
          </a:bodyPr>
          <a:lstStyle/>
          <a:p>
            <a:pPr algn="ctr"/>
            <a:r>
              <a:rPr lang="en-US" sz="1200">
                <a:solidFill>
                  <a:schemeClr val="dk1"/>
                </a:solidFill>
                <a:latin typeface="Arial" panose="020B0604020202020204" pitchFamily="34" charset="0"/>
                <a:ea typeface="Times New Roman"/>
                <a:cs typeface="Arial" panose="020B0604020202020204" pitchFamily="34" charset="0"/>
                <a:sym typeface="Times New Roman"/>
              </a:rPr>
              <a:t>©1996 Gutierrez</a:t>
            </a:r>
            <a:endParaRPr sz="1200">
              <a:latin typeface="Arial" panose="020B0604020202020204" pitchFamily="34" charset="0"/>
              <a:cs typeface="Arial" panose="020B0604020202020204" pitchFamily="34" charset="0"/>
            </a:endParaRPr>
          </a:p>
        </p:txBody>
      </p:sp>
      <p:sp>
        <p:nvSpPr>
          <p:cNvPr id="490" name="Google Shape;490;p64"/>
          <p:cNvSpPr txBox="1">
            <a:spLocks noGrp="1"/>
          </p:cNvSpPr>
          <p:nvPr>
            <p:ph type="title" idx="4294967295"/>
          </p:nvPr>
        </p:nvSpPr>
        <p:spPr>
          <a:xfrm>
            <a:off x="0" y="846138"/>
            <a:ext cx="4476750" cy="530225"/>
          </a:xfrm>
          <a:prstGeom prst="rect">
            <a:avLst/>
          </a:prstGeom>
          <a:noFill/>
          <a:ln>
            <a:noFill/>
          </a:ln>
        </p:spPr>
        <p:txBody>
          <a:bodyPr spcFirstLastPara="1" vert="horz" wrap="square" lIns="91425" tIns="45700" rIns="91425" bIns="45700" rtlCol="0" anchor="t" anchorCtr="0">
            <a:noAutofit/>
          </a:bodyPr>
          <a:lstStyle/>
          <a:p>
            <a:pPr algn="ctr">
              <a:buSzPts val="3600"/>
            </a:pPr>
            <a:r>
              <a:rPr lang="en-US" sz="3200" b="1"/>
              <a:t>Culture Framework</a:t>
            </a:r>
            <a:endParaRPr sz="3200" b="1"/>
          </a:p>
        </p:txBody>
      </p:sp>
      <p:grpSp>
        <p:nvGrpSpPr>
          <p:cNvPr id="491" name="Google Shape;491;p64"/>
          <p:cNvGrpSpPr/>
          <p:nvPr/>
        </p:nvGrpSpPr>
        <p:grpSpPr>
          <a:xfrm>
            <a:off x="1151766" y="1433412"/>
            <a:ext cx="4476685" cy="4219567"/>
            <a:chOff x="1363346" y="15221"/>
            <a:chExt cx="4803193" cy="4803193"/>
          </a:xfrm>
        </p:grpSpPr>
        <p:sp>
          <p:nvSpPr>
            <p:cNvPr id="492" name="Google Shape;492;p64"/>
            <p:cNvSpPr/>
            <p:nvPr/>
          </p:nvSpPr>
          <p:spPr>
            <a:xfrm>
              <a:off x="1363346" y="15221"/>
              <a:ext cx="4803193" cy="4803193"/>
            </a:xfrm>
            <a:prstGeom prst="diamond">
              <a:avLst/>
            </a:prstGeom>
            <a:solidFill>
              <a:srgbClr val="D9CCCB"/>
            </a:solidFill>
            <a:ln>
              <a:noFill/>
            </a:ln>
          </p:spPr>
          <p:txBody>
            <a:bodyPr spcFirstLastPara="1" wrap="square" lIns="91425" tIns="91425" rIns="91425" bIns="91425" anchor="ctr" anchorCtr="0">
              <a:noAutofit/>
            </a:bodyPr>
            <a:lstStyle/>
            <a:p>
              <a:endParaRPr/>
            </a:p>
          </p:txBody>
        </p:sp>
        <p:sp>
          <p:nvSpPr>
            <p:cNvPr id="493" name="Google Shape;493;p64"/>
            <p:cNvSpPr/>
            <p:nvPr/>
          </p:nvSpPr>
          <p:spPr>
            <a:xfrm>
              <a:off x="1858404" y="547511"/>
              <a:ext cx="1873245" cy="1873245"/>
            </a:xfrm>
            <a:prstGeom prst="roundRect">
              <a:avLst>
                <a:gd name="adj" fmla="val 16667"/>
              </a:avLst>
            </a:prstGeom>
            <a:solidFill>
              <a:srgbClr val="873321"/>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94" name="Google Shape;494;p64"/>
            <p:cNvSpPr txBox="1"/>
            <p:nvPr/>
          </p:nvSpPr>
          <p:spPr>
            <a:xfrm>
              <a:off x="1949848" y="638955"/>
              <a:ext cx="1690357" cy="1690357"/>
            </a:xfrm>
            <a:prstGeom prst="rect">
              <a:avLst/>
            </a:prstGeom>
            <a:noFill/>
            <a:ln>
              <a:noFill/>
            </a:ln>
          </p:spPr>
          <p:txBody>
            <a:bodyPr spcFirstLastPara="1" wrap="square" lIns="53325" tIns="53325" rIns="53325" bIns="53325" anchor="ctr" anchorCtr="0">
              <a:noAutofit/>
            </a:bodyPr>
            <a:lstStyle/>
            <a:p>
              <a:pPr algn="ctr">
                <a:lnSpc>
                  <a:spcPct val="90000"/>
                </a:lnSpc>
                <a:buClr>
                  <a:srgbClr val="FFFFFF"/>
                </a:buClr>
                <a:buSzPts val="1400"/>
              </a:pPr>
              <a:r>
                <a:rPr lang="en-US" sz="1400" b="1">
                  <a:solidFill>
                    <a:srgbClr val="FFFFFF"/>
                  </a:solidFill>
                  <a:latin typeface="Century Gothic"/>
                  <a:ea typeface="Century Gothic"/>
                  <a:cs typeface="Century Gothic"/>
                  <a:sym typeface="Century Gothic"/>
                </a:rPr>
                <a:t>Structural</a:t>
              </a:r>
              <a:endParaRPr/>
            </a:p>
            <a:p>
              <a:pPr algn="ctr">
                <a:lnSpc>
                  <a:spcPct val="90000"/>
                </a:lnSpc>
                <a:spcBef>
                  <a:spcPts val="490"/>
                </a:spcBef>
                <a:buClr>
                  <a:schemeClr val="dk1"/>
                </a:buClr>
                <a:buSzPts val="1400"/>
              </a:pPr>
              <a:endParaRPr sz="1400" b="1">
                <a:solidFill>
                  <a:srgbClr val="FFFFFF"/>
                </a:solidFill>
                <a:latin typeface="Century Gothic"/>
                <a:ea typeface="Century Gothic"/>
                <a:cs typeface="Century Gothic"/>
                <a:sym typeface="Century Gothic"/>
              </a:endParaRPr>
            </a:p>
            <a:p>
              <a:pPr algn="ctr">
                <a:lnSpc>
                  <a:spcPct val="90000"/>
                </a:lnSpc>
                <a:spcBef>
                  <a:spcPts val="490"/>
                </a:spcBef>
                <a:buClr>
                  <a:srgbClr val="FFFFFF"/>
                </a:buClr>
                <a:buSzPts val="1400"/>
              </a:pPr>
              <a:r>
                <a:rPr lang="en-US" sz="1100">
                  <a:solidFill>
                    <a:srgbClr val="FFFFFF"/>
                  </a:solidFill>
                  <a:latin typeface="Century Gothic"/>
                  <a:ea typeface="Century Gothic"/>
                  <a:cs typeface="Century Gothic"/>
                  <a:sym typeface="Century Gothic"/>
                </a:rPr>
                <a:t>org charts</a:t>
              </a:r>
              <a:endParaRPr sz="1100"/>
            </a:p>
            <a:p>
              <a:pPr algn="ctr">
                <a:lnSpc>
                  <a:spcPct val="90000"/>
                </a:lnSpc>
                <a:spcBef>
                  <a:spcPts val="490"/>
                </a:spcBef>
                <a:buClr>
                  <a:srgbClr val="FFFFFF"/>
                </a:buClr>
                <a:buSzPts val="1400"/>
              </a:pPr>
              <a:r>
                <a:rPr lang="en-US" sz="1100">
                  <a:solidFill>
                    <a:srgbClr val="FFFFFF"/>
                  </a:solidFill>
                  <a:latin typeface="Century Gothic"/>
                  <a:ea typeface="Century Gothic"/>
                  <a:cs typeface="Century Gothic"/>
                  <a:sym typeface="Century Gothic"/>
                </a:rPr>
                <a:t> internal participation mechanisms</a:t>
              </a:r>
              <a:endParaRPr sz="1100"/>
            </a:p>
            <a:p>
              <a:pPr algn="ctr">
                <a:lnSpc>
                  <a:spcPct val="90000"/>
                </a:lnSpc>
                <a:spcBef>
                  <a:spcPts val="490"/>
                </a:spcBef>
                <a:buClr>
                  <a:srgbClr val="FFFFFF"/>
                </a:buClr>
                <a:buSzPts val="1400"/>
              </a:pPr>
              <a:r>
                <a:rPr lang="en-US" sz="1100">
                  <a:solidFill>
                    <a:srgbClr val="FFFFFF"/>
                  </a:solidFill>
                  <a:latin typeface="Century Gothic"/>
                  <a:ea typeface="Century Gothic"/>
                  <a:cs typeface="Century Gothic"/>
                  <a:sym typeface="Century Gothic"/>
                </a:rPr>
                <a:t>HR management</a:t>
              </a:r>
              <a:endParaRPr sz="1100">
                <a:solidFill>
                  <a:srgbClr val="FFFFFF"/>
                </a:solidFill>
                <a:latin typeface="Century Gothic"/>
                <a:ea typeface="Century Gothic"/>
                <a:cs typeface="Century Gothic"/>
                <a:sym typeface="Century Gothic"/>
              </a:endParaRPr>
            </a:p>
          </p:txBody>
        </p:sp>
        <p:sp>
          <p:nvSpPr>
            <p:cNvPr id="495" name="Google Shape;495;p64"/>
            <p:cNvSpPr/>
            <p:nvPr/>
          </p:nvSpPr>
          <p:spPr>
            <a:xfrm>
              <a:off x="3773239" y="500104"/>
              <a:ext cx="1864948" cy="1920655"/>
            </a:xfrm>
            <a:prstGeom prst="roundRect">
              <a:avLst>
                <a:gd name="adj" fmla="val 16667"/>
              </a:avLst>
            </a:prstGeom>
            <a:solidFill>
              <a:srgbClr val="873321"/>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96" name="Google Shape;496;p64"/>
            <p:cNvSpPr txBox="1"/>
            <p:nvPr/>
          </p:nvSpPr>
          <p:spPr>
            <a:xfrm>
              <a:off x="3837707" y="577646"/>
              <a:ext cx="1750873" cy="1713111"/>
            </a:xfrm>
            <a:prstGeom prst="rect">
              <a:avLst/>
            </a:prstGeom>
            <a:noFill/>
            <a:ln>
              <a:noFill/>
            </a:ln>
          </p:spPr>
          <p:txBody>
            <a:bodyPr spcFirstLastPara="1" wrap="square" lIns="41900" tIns="41900" rIns="41900" bIns="41900" anchor="ctr" anchorCtr="0">
              <a:noAutofit/>
            </a:bodyPr>
            <a:lstStyle/>
            <a:p>
              <a:pPr algn="ctr">
                <a:lnSpc>
                  <a:spcPct val="90000"/>
                </a:lnSpc>
                <a:spcBef>
                  <a:spcPts val="385"/>
                </a:spcBef>
                <a:buClr>
                  <a:schemeClr val="dk1"/>
                </a:buClr>
                <a:buSzPts val="1100"/>
              </a:pPr>
              <a:r>
                <a:rPr lang="en-US" sz="1400" b="1">
                  <a:solidFill>
                    <a:srgbClr val="FFFFFF"/>
                  </a:solidFill>
                  <a:latin typeface="Century Gothic"/>
                  <a:ea typeface="Century Gothic"/>
                  <a:cs typeface="Century Gothic"/>
                  <a:sym typeface="Century Gothic"/>
                </a:rPr>
                <a:t>Declarative</a:t>
              </a:r>
              <a:endParaRPr sz="1400" b="1">
                <a:solidFill>
                  <a:srgbClr val="FFFFFF"/>
                </a:solidFill>
                <a:latin typeface="Century Gothic"/>
                <a:ea typeface="Century Gothic"/>
                <a:cs typeface="Century Gothic"/>
                <a:sym typeface="Century Gothic"/>
              </a:endParaRPr>
            </a:p>
            <a:p>
              <a:pPr algn="ctr">
                <a:lnSpc>
                  <a:spcPct val="90000"/>
                </a:lnSpc>
                <a:spcBef>
                  <a:spcPts val="385"/>
                </a:spcBef>
                <a:buClr>
                  <a:srgbClr val="FFFFFF"/>
                </a:buClr>
                <a:buSzPts val="1100"/>
              </a:pPr>
              <a:r>
                <a:rPr lang="en-US" sz="1100" b="1">
                  <a:solidFill>
                    <a:srgbClr val="FFFFFF"/>
                  </a:solidFill>
                  <a:latin typeface="Century Gothic"/>
                  <a:ea typeface="Century Gothic"/>
                  <a:cs typeface="Century Gothic"/>
                  <a:sym typeface="Century Gothic"/>
                </a:rPr>
                <a:t> </a:t>
              </a:r>
              <a:r>
                <a:rPr lang="en-US" sz="1100">
                  <a:solidFill>
                    <a:srgbClr val="FFFFFF"/>
                  </a:solidFill>
                  <a:latin typeface="Century Gothic"/>
                  <a:ea typeface="Century Gothic"/>
                  <a:cs typeface="Century Gothic"/>
                  <a:sym typeface="Century Gothic"/>
                </a:rPr>
                <a:t>mission, vision </a:t>
              </a:r>
              <a:endParaRPr/>
            </a:p>
            <a:p>
              <a:pPr algn="ctr">
                <a:lnSpc>
                  <a:spcPct val="90000"/>
                </a:lnSpc>
                <a:spcBef>
                  <a:spcPts val="385"/>
                </a:spcBef>
                <a:buClr>
                  <a:srgbClr val="FFFFFF"/>
                </a:buClr>
                <a:buSzPts val="1100"/>
              </a:pPr>
              <a:r>
                <a:rPr lang="en-US" sz="1100">
                  <a:solidFill>
                    <a:srgbClr val="FFFFFF"/>
                  </a:solidFill>
                  <a:latin typeface="Century Gothic"/>
                  <a:ea typeface="Century Gothic"/>
                  <a:cs typeface="Century Gothic"/>
                  <a:sym typeface="Century Gothic"/>
                </a:rPr>
                <a:t>values </a:t>
              </a:r>
              <a:endParaRPr/>
            </a:p>
            <a:p>
              <a:pPr algn="ctr">
                <a:lnSpc>
                  <a:spcPct val="90000"/>
                </a:lnSpc>
                <a:spcBef>
                  <a:spcPts val="385"/>
                </a:spcBef>
                <a:buClr>
                  <a:srgbClr val="FFFFFF"/>
                </a:buClr>
                <a:buSzPts val="1100"/>
              </a:pPr>
              <a:r>
                <a:rPr lang="en-US" sz="1100">
                  <a:solidFill>
                    <a:srgbClr val="FFFFFF"/>
                  </a:solidFill>
                  <a:latin typeface="Century Gothic"/>
                  <a:ea typeface="Century Gothic"/>
                  <a:cs typeface="Century Gothic"/>
                  <a:sym typeface="Century Gothic"/>
                </a:rPr>
                <a:t>codes </a:t>
              </a:r>
              <a:endParaRPr/>
            </a:p>
            <a:p>
              <a:pPr algn="ctr">
                <a:lnSpc>
                  <a:spcPct val="90000"/>
                </a:lnSpc>
                <a:spcBef>
                  <a:spcPts val="385"/>
                </a:spcBef>
                <a:buClr>
                  <a:srgbClr val="FFFFFF"/>
                </a:buClr>
                <a:buSzPts val="1100"/>
              </a:pPr>
              <a:r>
                <a:rPr lang="en-US" sz="1100">
                  <a:solidFill>
                    <a:srgbClr val="FFFFFF"/>
                  </a:solidFill>
                  <a:latin typeface="Century Gothic"/>
                  <a:ea typeface="Century Gothic"/>
                  <a:cs typeface="Century Gothic"/>
                  <a:sym typeface="Century Gothic"/>
                </a:rPr>
                <a:t>pledges</a:t>
              </a:r>
              <a:endParaRPr/>
            </a:p>
            <a:p>
              <a:pPr algn="ctr">
                <a:lnSpc>
                  <a:spcPct val="90000"/>
                </a:lnSpc>
                <a:spcBef>
                  <a:spcPts val="385"/>
                </a:spcBef>
                <a:buClr>
                  <a:srgbClr val="FFFFFF"/>
                </a:buClr>
                <a:buSzPts val="1100"/>
              </a:pPr>
              <a:r>
                <a:rPr lang="en-US" sz="1100">
                  <a:solidFill>
                    <a:srgbClr val="FFFFFF"/>
                  </a:solidFill>
                  <a:latin typeface="Century Gothic"/>
                  <a:ea typeface="Century Gothic"/>
                  <a:cs typeface="Century Gothic"/>
                  <a:sym typeface="Century Gothic"/>
                </a:rPr>
                <a:t> internal messages to employees</a:t>
              </a:r>
              <a:endParaRPr sz="1100">
                <a:solidFill>
                  <a:srgbClr val="FFFFFF"/>
                </a:solidFill>
                <a:latin typeface="Century Gothic"/>
                <a:ea typeface="Century Gothic"/>
                <a:cs typeface="Century Gothic"/>
                <a:sym typeface="Century Gothic"/>
              </a:endParaRPr>
            </a:p>
          </p:txBody>
        </p:sp>
        <p:sp>
          <p:nvSpPr>
            <p:cNvPr id="497" name="Google Shape;497;p64"/>
            <p:cNvSpPr/>
            <p:nvPr/>
          </p:nvSpPr>
          <p:spPr>
            <a:xfrm>
              <a:off x="1949848" y="2440666"/>
              <a:ext cx="1773503" cy="1906225"/>
            </a:xfrm>
            <a:prstGeom prst="roundRect">
              <a:avLst>
                <a:gd name="adj" fmla="val 16667"/>
              </a:avLst>
            </a:prstGeom>
            <a:solidFill>
              <a:srgbClr val="44424C"/>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98" name="Google Shape;498;p64"/>
            <p:cNvSpPr txBox="1"/>
            <p:nvPr/>
          </p:nvSpPr>
          <p:spPr>
            <a:xfrm>
              <a:off x="1988590" y="2594903"/>
              <a:ext cx="1681873" cy="1658413"/>
            </a:xfrm>
            <a:prstGeom prst="rect">
              <a:avLst/>
            </a:prstGeom>
            <a:noFill/>
            <a:ln>
              <a:noFill/>
            </a:ln>
          </p:spPr>
          <p:txBody>
            <a:bodyPr spcFirstLastPara="1" wrap="square" lIns="41900" tIns="41900" rIns="41900" bIns="41900" anchor="ctr" anchorCtr="0">
              <a:noAutofit/>
            </a:bodyPr>
            <a:lstStyle/>
            <a:p>
              <a:pPr algn="ctr">
                <a:lnSpc>
                  <a:spcPct val="90000"/>
                </a:lnSpc>
                <a:buClr>
                  <a:srgbClr val="FFFFFF"/>
                </a:buClr>
                <a:buSzPts val="1100"/>
              </a:pPr>
              <a:r>
                <a:rPr lang="en-US" sz="1400" b="1">
                  <a:solidFill>
                    <a:srgbClr val="FFFFFF"/>
                  </a:solidFill>
                  <a:latin typeface="Century Gothic"/>
                  <a:ea typeface="Century Gothic"/>
                  <a:cs typeface="Century Gothic"/>
                  <a:sym typeface="Century Gothic"/>
                </a:rPr>
                <a:t>Symbolic</a:t>
              </a:r>
              <a:endParaRPr sz="1400"/>
            </a:p>
            <a:p>
              <a:pPr algn="ctr">
                <a:lnSpc>
                  <a:spcPct val="90000"/>
                </a:lnSpc>
                <a:spcBef>
                  <a:spcPts val="385"/>
                </a:spcBef>
                <a:buClr>
                  <a:schemeClr val="dk1"/>
                </a:buClr>
                <a:buSzPts val="1100"/>
              </a:pPr>
              <a:endParaRPr sz="1100" b="1">
                <a:solidFill>
                  <a:srgbClr val="FFFFFF"/>
                </a:solidFill>
                <a:latin typeface="Century Gothic"/>
                <a:ea typeface="Century Gothic"/>
                <a:cs typeface="Century Gothic"/>
                <a:sym typeface="Century Gothic"/>
              </a:endParaRPr>
            </a:p>
            <a:p>
              <a:pPr algn="ctr">
                <a:lnSpc>
                  <a:spcPct val="90000"/>
                </a:lnSpc>
                <a:spcBef>
                  <a:spcPts val="385"/>
                </a:spcBef>
                <a:buClr>
                  <a:srgbClr val="FFFFFF"/>
                </a:buClr>
                <a:buSzPts val="1100"/>
              </a:pPr>
              <a:r>
                <a:rPr lang="en-US" sz="1100">
                  <a:solidFill>
                    <a:srgbClr val="FFFFFF"/>
                  </a:solidFill>
                  <a:latin typeface="Century Gothic"/>
                  <a:ea typeface="Century Gothic"/>
                  <a:cs typeface="Century Gothic"/>
                  <a:sym typeface="Century Gothic"/>
                </a:rPr>
                <a:t>rites </a:t>
              </a:r>
              <a:endParaRPr/>
            </a:p>
            <a:p>
              <a:pPr algn="ctr">
                <a:lnSpc>
                  <a:spcPct val="90000"/>
                </a:lnSpc>
                <a:spcBef>
                  <a:spcPts val="385"/>
                </a:spcBef>
                <a:buClr>
                  <a:srgbClr val="FFFFFF"/>
                </a:buClr>
                <a:buSzPts val="1100"/>
              </a:pPr>
              <a:r>
                <a:rPr lang="en-US" sz="1100">
                  <a:solidFill>
                    <a:srgbClr val="FFFFFF"/>
                  </a:solidFill>
                  <a:latin typeface="Century Gothic"/>
                  <a:ea typeface="Century Gothic"/>
                  <a:cs typeface="Century Gothic"/>
                  <a:sym typeface="Century Gothic"/>
                </a:rPr>
                <a:t>facilities </a:t>
              </a:r>
              <a:endParaRPr/>
            </a:p>
            <a:p>
              <a:pPr algn="ctr">
                <a:lnSpc>
                  <a:spcPct val="90000"/>
                </a:lnSpc>
                <a:spcBef>
                  <a:spcPts val="385"/>
                </a:spcBef>
                <a:buClr>
                  <a:srgbClr val="FFFFFF"/>
                </a:buClr>
                <a:buSzPts val="1100"/>
              </a:pPr>
              <a:r>
                <a:rPr lang="en-US" sz="1100">
                  <a:solidFill>
                    <a:srgbClr val="FFFFFF"/>
                  </a:solidFill>
                  <a:latin typeface="Century Gothic"/>
                  <a:ea typeface="Century Gothic"/>
                  <a:cs typeface="Century Gothic"/>
                  <a:sym typeface="Century Gothic"/>
                </a:rPr>
                <a:t>attire </a:t>
              </a:r>
              <a:endParaRPr/>
            </a:p>
            <a:p>
              <a:pPr algn="ctr">
                <a:lnSpc>
                  <a:spcPct val="90000"/>
                </a:lnSpc>
                <a:spcBef>
                  <a:spcPts val="385"/>
                </a:spcBef>
                <a:buClr>
                  <a:srgbClr val="FFFFFF"/>
                </a:buClr>
                <a:buSzPts val="1100"/>
              </a:pPr>
              <a:r>
                <a:rPr lang="en-US" sz="1100">
                  <a:solidFill>
                    <a:srgbClr val="FFFFFF"/>
                  </a:solidFill>
                  <a:latin typeface="Century Gothic"/>
                  <a:ea typeface="Century Gothic"/>
                  <a:cs typeface="Century Gothic"/>
                  <a:sym typeface="Century Gothic"/>
                </a:rPr>
                <a:t>exemplars</a:t>
              </a:r>
              <a:endParaRPr/>
            </a:p>
            <a:p>
              <a:pPr algn="ctr">
                <a:lnSpc>
                  <a:spcPct val="90000"/>
                </a:lnSpc>
                <a:spcBef>
                  <a:spcPts val="385"/>
                </a:spcBef>
                <a:buClr>
                  <a:srgbClr val="FFFFFF"/>
                </a:buClr>
                <a:buSzPts val="1100"/>
              </a:pPr>
              <a:r>
                <a:rPr lang="en-US" sz="1100">
                  <a:solidFill>
                    <a:srgbClr val="FFFFFF"/>
                  </a:solidFill>
                  <a:latin typeface="Century Gothic"/>
                  <a:ea typeface="Century Gothic"/>
                  <a:cs typeface="Century Gothic"/>
                  <a:sym typeface="Century Gothic"/>
                </a:rPr>
                <a:t> stories</a:t>
              </a:r>
              <a:endParaRPr sz="1100">
                <a:solidFill>
                  <a:srgbClr val="FFFFFF"/>
                </a:solidFill>
                <a:latin typeface="Century Gothic"/>
                <a:ea typeface="Century Gothic"/>
                <a:cs typeface="Century Gothic"/>
                <a:sym typeface="Century Gothic"/>
              </a:endParaRPr>
            </a:p>
          </p:txBody>
        </p:sp>
        <p:sp>
          <p:nvSpPr>
            <p:cNvPr id="499" name="Google Shape;499;p64"/>
            <p:cNvSpPr/>
            <p:nvPr/>
          </p:nvSpPr>
          <p:spPr>
            <a:xfrm>
              <a:off x="3764943" y="2473644"/>
              <a:ext cx="1873245" cy="1873245"/>
            </a:xfrm>
            <a:prstGeom prst="roundRect">
              <a:avLst>
                <a:gd name="adj" fmla="val 16667"/>
              </a:avLst>
            </a:prstGeom>
            <a:solidFill>
              <a:srgbClr val="44424C"/>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00" name="Google Shape;500;p64"/>
            <p:cNvSpPr txBox="1"/>
            <p:nvPr/>
          </p:nvSpPr>
          <p:spPr>
            <a:xfrm>
              <a:off x="3853352" y="2473644"/>
              <a:ext cx="1690356" cy="1690358"/>
            </a:xfrm>
            <a:prstGeom prst="rect">
              <a:avLst/>
            </a:prstGeom>
            <a:noFill/>
            <a:ln>
              <a:noFill/>
            </a:ln>
          </p:spPr>
          <p:txBody>
            <a:bodyPr spcFirstLastPara="1" wrap="square" lIns="41900" tIns="41900" rIns="41900" bIns="41900" anchor="ctr" anchorCtr="0">
              <a:noAutofit/>
            </a:bodyPr>
            <a:lstStyle/>
            <a:p>
              <a:pPr algn="ctr">
                <a:lnSpc>
                  <a:spcPct val="90000"/>
                </a:lnSpc>
                <a:buClr>
                  <a:srgbClr val="FFFFFF"/>
                </a:buClr>
                <a:buSzPts val="1100"/>
              </a:pPr>
              <a:r>
                <a:rPr lang="en-US" sz="1400" b="1">
                  <a:solidFill>
                    <a:srgbClr val="FFFFFF"/>
                  </a:solidFill>
                  <a:latin typeface="Century Gothic"/>
                  <a:ea typeface="Century Gothic"/>
                  <a:cs typeface="Century Gothic"/>
                  <a:sym typeface="Century Gothic"/>
                </a:rPr>
                <a:t>Normative</a:t>
              </a:r>
              <a:endParaRPr sz="1400"/>
            </a:p>
            <a:p>
              <a:pPr algn="ctr">
                <a:lnSpc>
                  <a:spcPct val="90000"/>
                </a:lnSpc>
                <a:spcBef>
                  <a:spcPts val="385"/>
                </a:spcBef>
                <a:buClr>
                  <a:schemeClr val="dk1"/>
                </a:buClr>
                <a:buSzPts val="1100"/>
              </a:pPr>
              <a:endParaRPr sz="1100" b="1">
                <a:solidFill>
                  <a:srgbClr val="FFFFFF"/>
                </a:solidFill>
                <a:latin typeface="Century Gothic"/>
                <a:ea typeface="Century Gothic"/>
                <a:cs typeface="Century Gothic"/>
                <a:sym typeface="Century Gothic"/>
              </a:endParaRPr>
            </a:p>
            <a:p>
              <a:pPr algn="ctr">
                <a:lnSpc>
                  <a:spcPct val="90000"/>
                </a:lnSpc>
                <a:spcBef>
                  <a:spcPts val="385"/>
                </a:spcBef>
                <a:buClr>
                  <a:srgbClr val="FFFFFF"/>
                </a:buClr>
                <a:buSzPts val="1100"/>
              </a:pPr>
              <a:r>
                <a:rPr lang="en-US" sz="1100" b="1">
                  <a:solidFill>
                    <a:srgbClr val="FFFFFF"/>
                  </a:solidFill>
                  <a:latin typeface="Century Gothic"/>
                  <a:ea typeface="Century Gothic"/>
                  <a:cs typeface="Century Gothic"/>
                  <a:sym typeface="Century Gothic"/>
                </a:rPr>
                <a:t> </a:t>
              </a:r>
              <a:r>
                <a:rPr lang="en-US" sz="1100">
                  <a:solidFill>
                    <a:srgbClr val="FFFFFF"/>
                  </a:solidFill>
                  <a:latin typeface="Century Gothic"/>
                  <a:ea typeface="Century Gothic"/>
                  <a:cs typeface="Century Gothic"/>
                  <a:sym typeface="Century Gothic"/>
                </a:rPr>
                <a:t>beliefs</a:t>
              </a:r>
              <a:endParaRPr/>
            </a:p>
            <a:p>
              <a:pPr algn="ctr">
                <a:lnSpc>
                  <a:spcPct val="90000"/>
                </a:lnSpc>
                <a:spcBef>
                  <a:spcPts val="385"/>
                </a:spcBef>
                <a:buClr>
                  <a:srgbClr val="FFFFFF"/>
                </a:buClr>
                <a:buSzPts val="1100"/>
              </a:pPr>
              <a:r>
                <a:rPr lang="en-US" sz="1100">
                  <a:solidFill>
                    <a:srgbClr val="FFFFFF"/>
                  </a:solidFill>
                  <a:latin typeface="Century Gothic"/>
                  <a:ea typeface="Century Gothic"/>
                  <a:cs typeface="Century Gothic"/>
                  <a:sym typeface="Century Gothic"/>
                </a:rPr>
                <a:t>implicit standards</a:t>
              </a:r>
              <a:endParaRPr/>
            </a:p>
            <a:p>
              <a:pPr algn="ctr">
                <a:lnSpc>
                  <a:spcPct val="90000"/>
                </a:lnSpc>
                <a:spcBef>
                  <a:spcPts val="385"/>
                </a:spcBef>
                <a:buClr>
                  <a:srgbClr val="FFFFFF"/>
                </a:buClr>
                <a:buSzPts val="1100"/>
              </a:pPr>
              <a:r>
                <a:rPr lang="en-US" sz="1100">
                  <a:solidFill>
                    <a:srgbClr val="FFFFFF"/>
                  </a:solidFill>
                  <a:latin typeface="Century Gothic"/>
                  <a:ea typeface="Century Gothic"/>
                  <a:cs typeface="Century Gothic"/>
                  <a:sym typeface="Century Gothic"/>
                </a:rPr>
                <a:t>sanctions</a:t>
              </a:r>
              <a:endParaRPr/>
            </a:p>
            <a:p>
              <a:pPr algn="ctr">
                <a:lnSpc>
                  <a:spcPct val="90000"/>
                </a:lnSpc>
                <a:spcBef>
                  <a:spcPts val="385"/>
                </a:spcBef>
                <a:buClr>
                  <a:srgbClr val="FFFFFF"/>
                </a:buClr>
                <a:buSzPts val="1100"/>
              </a:pPr>
              <a:r>
                <a:rPr lang="en-US" sz="1100">
                  <a:solidFill>
                    <a:srgbClr val="FFFFFF"/>
                  </a:solidFill>
                  <a:latin typeface="Century Gothic"/>
                  <a:ea typeface="Century Gothic"/>
                  <a:cs typeface="Century Gothic"/>
                  <a:sym typeface="Century Gothic"/>
                </a:rPr>
                <a:t> taboos</a:t>
              </a:r>
              <a:endParaRPr sz="1100">
                <a:solidFill>
                  <a:srgbClr val="FFFFFF"/>
                </a:solidFill>
                <a:latin typeface="Century Gothic"/>
                <a:ea typeface="Century Gothic"/>
                <a:cs typeface="Century Gothic"/>
                <a:sym typeface="Century Gothic"/>
              </a:endParaRPr>
            </a:p>
          </p:txBody>
        </p:sp>
      </p:grpSp>
      <p:sp>
        <p:nvSpPr>
          <p:cNvPr id="501" name="Google Shape;501;p64"/>
          <p:cNvSpPr txBox="1"/>
          <p:nvPr/>
        </p:nvSpPr>
        <p:spPr>
          <a:xfrm>
            <a:off x="5085103" y="2480639"/>
            <a:ext cx="1445692" cy="369332"/>
          </a:xfrm>
          <a:prstGeom prst="rect">
            <a:avLst/>
          </a:prstGeom>
          <a:noFill/>
          <a:ln>
            <a:noFill/>
          </a:ln>
        </p:spPr>
        <p:txBody>
          <a:bodyPr spcFirstLastPara="1" wrap="square" lIns="91425" tIns="45700" rIns="91425" bIns="45700" anchor="t" anchorCtr="0">
            <a:noAutofit/>
          </a:bodyPr>
          <a:lstStyle/>
          <a:p>
            <a:pPr algn="ctr"/>
            <a:r>
              <a:rPr lang="en-US" sz="1600">
                <a:latin typeface="+mj-lt"/>
                <a:ea typeface="Times New Roman"/>
                <a:cs typeface="Times New Roman"/>
                <a:sym typeface="Times New Roman"/>
              </a:rPr>
              <a:t>More visible</a:t>
            </a:r>
            <a:endParaRPr sz="1600">
              <a:latin typeface="+mj-lt"/>
            </a:endParaRPr>
          </a:p>
        </p:txBody>
      </p:sp>
      <p:sp>
        <p:nvSpPr>
          <p:cNvPr id="502" name="Google Shape;502;p64"/>
          <p:cNvSpPr txBox="1"/>
          <p:nvPr/>
        </p:nvSpPr>
        <p:spPr>
          <a:xfrm>
            <a:off x="5032751" y="4099799"/>
            <a:ext cx="1550396" cy="369332"/>
          </a:xfrm>
          <a:prstGeom prst="rect">
            <a:avLst/>
          </a:prstGeom>
          <a:noFill/>
          <a:ln>
            <a:noFill/>
          </a:ln>
        </p:spPr>
        <p:txBody>
          <a:bodyPr spcFirstLastPara="1" wrap="square" lIns="91425" tIns="45700" rIns="91425" bIns="45700" anchor="t" anchorCtr="0">
            <a:noAutofit/>
          </a:bodyPr>
          <a:lstStyle/>
          <a:p>
            <a:pPr algn="ctr"/>
            <a:r>
              <a:rPr lang="en-US" sz="1600">
                <a:latin typeface="+mj-lt"/>
                <a:ea typeface="Times New Roman"/>
                <a:cs typeface="Times New Roman"/>
                <a:sym typeface="Times New Roman"/>
              </a:rPr>
              <a:t>Less visible</a:t>
            </a:r>
            <a:endParaRPr sz="1600">
              <a:latin typeface="+mj-lt"/>
            </a:endParaRPr>
          </a:p>
        </p:txBody>
      </p:sp>
      <p:pic>
        <p:nvPicPr>
          <p:cNvPr id="16" name="Google Shape;193;p34">
            <a:extLst>
              <a:ext uri="{FF2B5EF4-FFF2-40B4-BE49-F238E27FC236}">
                <a16:creationId xmlns:a16="http://schemas.microsoft.com/office/drawing/2014/main" id="{AD69C33A-6551-FA41-9E79-1CB01FA6820D}"/>
              </a:ext>
            </a:extLst>
          </p:cNvPr>
          <p:cNvPicPr preferRelativeResize="0"/>
          <p:nvPr/>
        </p:nvPicPr>
        <p:blipFill>
          <a:blip r:embed="rId3">
            <a:alphaModFix/>
          </a:blip>
          <a:stretch>
            <a:fillRect/>
          </a:stretch>
        </p:blipFill>
        <p:spPr>
          <a:xfrm>
            <a:off x="6999460" y="367645"/>
            <a:ext cx="4670923" cy="6139939"/>
          </a:xfrm>
          <a:prstGeom prst="rect">
            <a:avLst/>
          </a:prstGeom>
          <a:noFill/>
          <a:ln>
            <a:noFill/>
          </a:ln>
        </p:spPr>
      </p:pic>
    </p:spTree>
    <p:extLst>
      <p:ext uri="{BB962C8B-B14F-4D97-AF65-F5344CB8AC3E}">
        <p14:creationId xmlns:p14="http://schemas.microsoft.com/office/powerpoint/2010/main" val="3465938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E755AC-46A7-2518-FFED-774A7479D1AC}"/>
              </a:ext>
            </a:extLst>
          </p:cNvPr>
          <p:cNvPicPr>
            <a:picLocks noChangeAspect="1"/>
          </p:cNvPicPr>
          <p:nvPr/>
        </p:nvPicPr>
        <p:blipFill>
          <a:blip r:embed="rId2"/>
          <a:stretch>
            <a:fillRect/>
          </a:stretch>
        </p:blipFill>
        <p:spPr>
          <a:xfrm>
            <a:off x="1480160" y="377073"/>
            <a:ext cx="9231679" cy="5796863"/>
          </a:xfrm>
          <a:prstGeom prst="rect">
            <a:avLst/>
          </a:prstGeom>
        </p:spPr>
      </p:pic>
    </p:spTree>
    <p:extLst>
      <p:ext uri="{BB962C8B-B14F-4D97-AF65-F5344CB8AC3E}">
        <p14:creationId xmlns:p14="http://schemas.microsoft.com/office/powerpoint/2010/main" val="2086108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3"/>
          <p:cNvSpPr txBox="1">
            <a:spLocks noGrp="1"/>
          </p:cNvSpPr>
          <p:nvPr>
            <p:ph type="title" idx="4294967295"/>
          </p:nvPr>
        </p:nvSpPr>
        <p:spPr>
          <a:xfrm>
            <a:off x="863600" y="754716"/>
            <a:ext cx="8977313" cy="708025"/>
          </a:xfrm>
          <a:prstGeom prst="rect">
            <a:avLst/>
          </a:prstGeom>
          <a:noFill/>
          <a:ln>
            <a:noFill/>
          </a:ln>
        </p:spPr>
        <p:txBody>
          <a:bodyPr spcFirstLastPara="1" vert="horz" wrap="square" lIns="121900" tIns="60933" rIns="121900" bIns="60933" rtlCol="0" anchor="b" anchorCtr="0">
            <a:noAutofit/>
          </a:bodyPr>
          <a:lstStyle/>
          <a:p>
            <a:r>
              <a:rPr lang="en-US" sz="3200" b="1"/>
              <a:t>Conditions favoring ethics</a:t>
            </a:r>
            <a:endParaRPr b="1"/>
          </a:p>
        </p:txBody>
      </p:sp>
      <p:graphicFrame>
        <p:nvGraphicFramePr>
          <p:cNvPr id="2" name="Diagram 1">
            <a:extLst>
              <a:ext uri="{FF2B5EF4-FFF2-40B4-BE49-F238E27FC236}">
                <a16:creationId xmlns:a16="http://schemas.microsoft.com/office/drawing/2014/main" id="{2DE34196-2445-3D43-A7B2-6D235C38C062}"/>
              </a:ext>
            </a:extLst>
          </p:cNvPr>
          <p:cNvGraphicFramePr/>
          <p:nvPr/>
        </p:nvGraphicFramePr>
        <p:xfrm>
          <a:off x="1605492" y="1955045"/>
          <a:ext cx="8981016" cy="34256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Google Shape;209;p33">
            <a:extLst>
              <a:ext uri="{FF2B5EF4-FFF2-40B4-BE49-F238E27FC236}">
                <a16:creationId xmlns:a16="http://schemas.microsoft.com/office/drawing/2014/main" id="{0125DA79-C564-9744-B733-B7464B5B4FCF}"/>
              </a:ext>
            </a:extLst>
          </p:cNvPr>
          <p:cNvSpPr txBox="1"/>
          <p:nvPr/>
        </p:nvSpPr>
        <p:spPr>
          <a:xfrm>
            <a:off x="10392202" y="6350169"/>
            <a:ext cx="2286000" cy="507831"/>
          </a:xfrm>
          <a:prstGeom prst="rect">
            <a:avLst/>
          </a:prstGeom>
          <a:noFill/>
          <a:ln>
            <a:noFill/>
          </a:ln>
        </p:spPr>
        <p:txBody>
          <a:bodyPr spcFirstLastPara="1" wrap="square" lIns="91425" tIns="45700" rIns="91425" bIns="45700" anchor="t" anchorCtr="0">
            <a:noAutofit/>
          </a:bodyPr>
          <a:lstStyle/>
          <a:p>
            <a:pPr defTabSz="457200"/>
            <a:endParaRPr>
              <a:solidFill>
                <a:prstClr val="black"/>
              </a:solidFill>
              <a:latin typeface="Arial Narrow"/>
              <a:ea typeface="Arial Narrow"/>
              <a:cs typeface="Arial Narrow"/>
              <a:sym typeface="Arial Narrow"/>
            </a:endParaRPr>
          </a:p>
        </p:txBody>
      </p:sp>
      <p:sp>
        <p:nvSpPr>
          <p:cNvPr id="3" name="TextBox 2">
            <a:extLst>
              <a:ext uri="{FF2B5EF4-FFF2-40B4-BE49-F238E27FC236}">
                <a16:creationId xmlns:a16="http://schemas.microsoft.com/office/drawing/2014/main" id="{87C8347A-1151-8A41-9B17-98BA65A7ECD0}"/>
              </a:ext>
            </a:extLst>
          </p:cNvPr>
          <p:cNvSpPr txBox="1"/>
          <p:nvPr/>
        </p:nvSpPr>
        <p:spPr>
          <a:xfrm>
            <a:off x="5182468" y="5380672"/>
            <a:ext cx="4776396" cy="1200329"/>
          </a:xfrm>
          <a:prstGeom prst="rect">
            <a:avLst/>
          </a:prstGeom>
          <a:noFill/>
        </p:spPr>
        <p:txBody>
          <a:bodyPr wrap="square" rtlCol="0">
            <a:spAutoFit/>
          </a:bodyPr>
          <a:lstStyle/>
          <a:p>
            <a:r>
              <a:rPr lang="en-US"/>
              <a:t>Data-driven</a:t>
            </a:r>
          </a:p>
          <a:p>
            <a:r>
              <a:rPr lang="en-US"/>
              <a:t>Involves those affected</a:t>
            </a:r>
          </a:p>
          <a:p>
            <a:r>
              <a:rPr lang="en-US"/>
              <a:t>Due care, downstream implications</a:t>
            </a:r>
          </a:p>
          <a:p>
            <a:r>
              <a:rPr lang="en-US"/>
              <a:t>Decisions and motivations openly shared</a:t>
            </a:r>
          </a:p>
        </p:txBody>
      </p:sp>
    </p:spTree>
    <p:extLst>
      <p:ext uri="{BB962C8B-B14F-4D97-AF65-F5344CB8AC3E}">
        <p14:creationId xmlns:p14="http://schemas.microsoft.com/office/powerpoint/2010/main" val="185060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27FB4-4421-767F-13FD-B8737A49C8D5}"/>
              </a:ext>
            </a:extLst>
          </p:cNvPr>
          <p:cNvSpPr>
            <a:spLocks noGrp="1"/>
          </p:cNvSpPr>
          <p:nvPr>
            <p:ph type="title" idx="4294967295"/>
          </p:nvPr>
        </p:nvSpPr>
        <p:spPr>
          <a:xfrm>
            <a:off x="835158" y="673577"/>
            <a:ext cx="10879321" cy="1325563"/>
          </a:xfrm>
          <a:prstGeom prst="rect">
            <a:avLst/>
          </a:prstGeom>
        </p:spPr>
        <p:txBody>
          <a:bodyPr/>
          <a:lstStyle/>
          <a:p>
            <a:r>
              <a:rPr lang="en-US" sz="3200" b="1"/>
              <a:t>Stage Three: Responsible Technology Governance Framework Definition</a:t>
            </a:r>
          </a:p>
        </p:txBody>
      </p:sp>
      <p:sp>
        <p:nvSpPr>
          <p:cNvPr id="3" name="Content Placeholder 2">
            <a:extLst>
              <a:ext uri="{FF2B5EF4-FFF2-40B4-BE49-F238E27FC236}">
                <a16:creationId xmlns:a16="http://schemas.microsoft.com/office/drawing/2014/main" id="{7C8FC41E-6F88-E92B-5376-2DFFEAF3CFE3}"/>
              </a:ext>
            </a:extLst>
          </p:cNvPr>
          <p:cNvSpPr>
            <a:spLocks noGrp="1"/>
          </p:cNvSpPr>
          <p:nvPr>
            <p:ph sz="half" idx="4294967295"/>
          </p:nvPr>
        </p:nvSpPr>
        <p:spPr>
          <a:xfrm>
            <a:off x="835159" y="1843088"/>
            <a:ext cx="7530599" cy="3829050"/>
          </a:xfrm>
          <a:prstGeom prst="rect">
            <a:avLst/>
          </a:prstGeom>
        </p:spPr>
        <p:txBody>
          <a:bodyPr>
            <a:normAutofit/>
          </a:bodyPr>
          <a:lstStyle/>
          <a:p>
            <a:r>
              <a:rPr lang="en-US" sz="2000"/>
              <a:t>Development of anchoring and guiding principles</a:t>
            </a:r>
          </a:p>
          <a:p>
            <a:r>
              <a:rPr lang="en-US" sz="2000"/>
              <a:t>Anchoring/guiding principles &amp; mission alignment</a:t>
            </a:r>
          </a:p>
          <a:p>
            <a:r>
              <a:rPr lang="en-US" sz="2000"/>
              <a:t>Development of ethical and humane use life cycle processes</a:t>
            </a:r>
          </a:p>
          <a:p>
            <a:r>
              <a:rPr lang="en-US" sz="2000"/>
              <a:t>Identification of ethical use education and compliance for users</a:t>
            </a:r>
          </a:p>
          <a:p>
            <a:r>
              <a:rPr lang="en-US" sz="2000"/>
              <a:t>Development of a set of Responsible Technology/AI performance measures and control processes</a:t>
            </a:r>
          </a:p>
          <a:p>
            <a:pPr marL="0" indent="0">
              <a:buNone/>
            </a:pPr>
            <a:endParaRPr lang="en-US"/>
          </a:p>
          <a:p>
            <a:pPr marL="0" indent="0">
              <a:buNone/>
            </a:pPr>
            <a:endParaRPr lang="en-US"/>
          </a:p>
        </p:txBody>
      </p:sp>
      <p:pic>
        <p:nvPicPr>
          <p:cNvPr id="4" name="Picture 3">
            <a:extLst>
              <a:ext uri="{FF2B5EF4-FFF2-40B4-BE49-F238E27FC236}">
                <a16:creationId xmlns:a16="http://schemas.microsoft.com/office/drawing/2014/main" id="{BA70B2FC-0139-275D-F212-C943936592AD}"/>
              </a:ext>
            </a:extLst>
          </p:cNvPr>
          <p:cNvPicPr>
            <a:picLocks noChangeAspect="1"/>
          </p:cNvPicPr>
          <p:nvPr/>
        </p:nvPicPr>
        <p:blipFill>
          <a:blip r:embed="rId3"/>
          <a:stretch>
            <a:fillRect/>
          </a:stretch>
        </p:blipFill>
        <p:spPr>
          <a:xfrm>
            <a:off x="9176657" y="1690688"/>
            <a:ext cx="2783299" cy="2783299"/>
          </a:xfrm>
          <a:prstGeom prst="rect">
            <a:avLst/>
          </a:prstGeom>
        </p:spPr>
      </p:pic>
      <p:sp>
        <p:nvSpPr>
          <p:cNvPr id="5" name="Title 1">
            <a:extLst>
              <a:ext uri="{FF2B5EF4-FFF2-40B4-BE49-F238E27FC236}">
                <a16:creationId xmlns:a16="http://schemas.microsoft.com/office/drawing/2014/main" id="{9F0A9662-E519-438C-40D0-DF579B7B1064}"/>
              </a:ext>
            </a:extLst>
          </p:cNvPr>
          <p:cNvSpPr txBox="1">
            <a:spLocks/>
          </p:cNvSpPr>
          <p:nvPr/>
        </p:nvSpPr>
        <p:spPr>
          <a:xfrm>
            <a:off x="990600" y="5175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200" b="1"/>
          </a:p>
        </p:txBody>
      </p:sp>
    </p:spTree>
    <p:extLst>
      <p:ext uri="{BB962C8B-B14F-4D97-AF65-F5344CB8AC3E}">
        <p14:creationId xmlns:p14="http://schemas.microsoft.com/office/powerpoint/2010/main" val="907156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27FB4-4421-767F-13FD-B8737A49C8D5}"/>
              </a:ext>
            </a:extLst>
          </p:cNvPr>
          <p:cNvSpPr>
            <a:spLocks noGrp="1"/>
          </p:cNvSpPr>
          <p:nvPr>
            <p:ph type="title" idx="4294967295"/>
          </p:nvPr>
        </p:nvSpPr>
        <p:spPr>
          <a:xfrm>
            <a:off x="685800" y="792945"/>
            <a:ext cx="10515600" cy="1325563"/>
          </a:xfrm>
          <a:prstGeom prst="rect">
            <a:avLst/>
          </a:prstGeom>
        </p:spPr>
        <p:txBody>
          <a:bodyPr/>
          <a:lstStyle/>
          <a:p>
            <a:r>
              <a:rPr lang="en-US" sz="3200" b="1"/>
              <a:t>Stage Four (a):</a:t>
            </a:r>
            <a:br>
              <a:rPr lang="en-US" sz="3200" b="1"/>
            </a:br>
            <a:r>
              <a:rPr lang="en-US" sz="3200" b="1"/>
              <a:t>Mindset and Culture Management</a:t>
            </a:r>
          </a:p>
        </p:txBody>
      </p:sp>
      <p:sp>
        <p:nvSpPr>
          <p:cNvPr id="7" name="TextBox 6">
            <a:extLst>
              <a:ext uri="{FF2B5EF4-FFF2-40B4-BE49-F238E27FC236}">
                <a16:creationId xmlns:a16="http://schemas.microsoft.com/office/drawing/2014/main" id="{2DD1376A-B640-E016-1B1D-81CE2144111A}"/>
              </a:ext>
            </a:extLst>
          </p:cNvPr>
          <p:cNvSpPr txBox="1"/>
          <p:nvPr/>
        </p:nvSpPr>
        <p:spPr>
          <a:xfrm>
            <a:off x="595199" y="1970348"/>
            <a:ext cx="7040688" cy="3170099"/>
          </a:xfrm>
          <a:prstGeom prst="rect">
            <a:avLst/>
          </a:prstGeom>
          <a:noFill/>
        </p:spPr>
        <p:txBody>
          <a:bodyPr wrap="square">
            <a:spAutoFit/>
          </a:bodyPr>
          <a:lstStyle/>
          <a:p>
            <a:pPr marL="285750" indent="-285750">
              <a:buFont typeface="Arial" panose="020B0604020202020204" pitchFamily="34" charset="0"/>
              <a:buChar char="•"/>
            </a:pPr>
            <a:r>
              <a:rPr lang="en-US" sz="2000"/>
              <a:t>Responding to the findings of your ethical culture self-assessment</a:t>
            </a:r>
          </a:p>
          <a:p>
            <a:pPr marL="285750" indent="-285750">
              <a:buFont typeface="Arial" panose="020B0604020202020204" pitchFamily="34" charset="0"/>
              <a:buChar char="•"/>
            </a:pPr>
            <a:r>
              <a:rPr lang="en-US" sz="2000"/>
              <a:t>Conducting a cultural elements inventory</a:t>
            </a:r>
          </a:p>
          <a:p>
            <a:pPr marL="285750" indent="-285750">
              <a:buFont typeface="Arial" panose="020B0604020202020204" pitchFamily="34" charset="0"/>
              <a:buChar char="•"/>
            </a:pPr>
            <a:r>
              <a:rPr lang="en-US" sz="2000"/>
              <a:t>Development an employee training curriculum and training matrix</a:t>
            </a:r>
          </a:p>
          <a:p>
            <a:pPr marL="285750" indent="-285750">
              <a:buFont typeface="Arial" panose="020B0604020202020204" pitchFamily="34" charset="0"/>
              <a:buChar char="•"/>
            </a:pPr>
            <a:r>
              <a:rPr lang="en-US" sz="2000"/>
              <a:t>Development of conditions that support the use of ethics</a:t>
            </a:r>
          </a:p>
          <a:p>
            <a:pPr marL="285750" indent="-285750">
              <a:buFont typeface="Arial" panose="020B0604020202020204" pitchFamily="34" charset="0"/>
              <a:buChar char="•"/>
            </a:pPr>
            <a:r>
              <a:rPr lang="en-US" sz="2000"/>
              <a:t>Identification of any decision making methods that need to be replaced with ethical deliberation practices</a:t>
            </a:r>
          </a:p>
          <a:p>
            <a:pPr marL="285750" indent="-285750">
              <a:buFont typeface="Arial" panose="020B0604020202020204" pitchFamily="34" charset="0"/>
              <a:buChar char="•"/>
            </a:pPr>
            <a:r>
              <a:rPr lang="en-US" sz="2000"/>
              <a:t>Alignment of employee evaluation and reward systems to support a culture for responsible technology/AI</a:t>
            </a:r>
          </a:p>
        </p:txBody>
      </p:sp>
      <p:pic>
        <p:nvPicPr>
          <p:cNvPr id="8" name="Picture 7">
            <a:extLst>
              <a:ext uri="{FF2B5EF4-FFF2-40B4-BE49-F238E27FC236}">
                <a16:creationId xmlns:a16="http://schemas.microsoft.com/office/drawing/2014/main" id="{AAE35D34-D0FE-C3FA-EF06-C6F71546E097}"/>
              </a:ext>
            </a:extLst>
          </p:cNvPr>
          <p:cNvPicPr>
            <a:picLocks noChangeAspect="1"/>
          </p:cNvPicPr>
          <p:nvPr/>
        </p:nvPicPr>
        <p:blipFill>
          <a:blip r:embed="rId3"/>
          <a:stretch>
            <a:fillRect/>
          </a:stretch>
        </p:blipFill>
        <p:spPr>
          <a:xfrm>
            <a:off x="9136483" y="1970348"/>
            <a:ext cx="2443989" cy="2443989"/>
          </a:xfrm>
          <a:prstGeom prst="rect">
            <a:avLst/>
          </a:prstGeom>
        </p:spPr>
      </p:pic>
      <p:sp>
        <p:nvSpPr>
          <p:cNvPr id="3" name="Title 1">
            <a:extLst>
              <a:ext uri="{FF2B5EF4-FFF2-40B4-BE49-F238E27FC236}">
                <a16:creationId xmlns:a16="http://schemas.microsoft.com/office/drawing/2014/main" id="{1BF713E5-BC42-3F6E-AEBE-C419FD49FFAB}"/>
              </a:ext>
            </a:extLst>
          </p:cNvPr>
          <p:cNvSpPr txBox="1">
            <a:spLocks/>
          </p:cNvSpPr>
          <p:nvPr/>
        </p:nvSpPr>
        <p:spPr>
          <a:xfrm>
            <a:off x="990600" y="5175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200" b="1"/>
          </a:p>
        </p:txBody>
      </p:sp>
      <p:sp>
        <p:nvSpPr>
          <p:cNvPr id="4" name="Title 1">
            <a:extLst>
              <a:ext uri="{FF2B5EF4-FFF2-40B4-BE49-F238E27FC236}">
                <a16:creationId xmlns:a16="http://schemas.microsoft.com/office/drawing/2014/main" id="{7B34B96B-18A8-EC37-A4D8-1EC41025F2AE}"/>
              </a:ext>
            </a:extLst>
          </p:cNvPr>
          <p:cNvSpPr txBox="1">
            <a:spLocks/>
          </p:cNvSpPr>
          <p:nvPr/>
        </p:nvSpPr>
        <p:spPr>
          <a:xfrm>
            <a:off x="685800" y="79294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a:p>
        </p:txBody>
      </p:sp>
    </p:spTree>
    <p:extLst>
      <p:ext uri="{BB962C8B-B14F-4D97-AF65-F5344CB8AC3E}">
        <p14:creationId xmlns:p14="http://schemas.microsoft.com/office/powerpoint/2010/main" val="3723907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27FB4-4421-767F-13FD-B8737A49C8D5}"/>
              </a:ext>
            </a:extLst>
          </p:cNvPr>
          <p:cNvSpPr>
            <a:spLocks noGrp="1"/>
          </p:cNvSpPr>
          <p:nvPr>
            <p:ph type="title" idx="4294967295"/>
          </p:nvPr>
        </p:nvSpPr>
        <p:spPr>
          <a:xfrm>
            <a:off x="685800" y="792946"/>
            <a:ext cx="10515600" cy="1325563"/>
          </a:xfrm>
          <a:prstGeom prst="rect">
            <a:avLst/>
          </a:prstGeom>
        </p:spPr>
        <p:txBody>
          <a:bodyPr/>
          <a:lstStyle/>
          <a:p>
            <a:r>
              <a:rPr lang="en-US" sz="3200" b="1"/>
              <a:t>Stage Four (b):</a:t>
            </a:r>
            <a:br>
              <a:rPr lang="en-US" sz="3200" b="1"/>
            </a:br>
            <a:r>
              <a:rPr lang="en-US" sz="3200" b="1"/>
              <a:t>Product and Service Life Cycle Management System</a:t>
            </a:r>
          </a:p>
        </p:txBody>
      </p:sp>
      <p:sp>
        <p:nvSpPr>
          <p:cNvPr id="7" name="Content Placeholder 6">
            <a:extLst>
              <a:ext uri="{FF2B5EF4-FFF2-40B4-BE49-F238E27FC236}">
                <a16:creationId xmlns:a16="http://schemas.microsoft.com/office/drawing/2014/main" id="{677ADCD8-A2C8-D78F-9316-13409FC9D0D0}"/>
              </a:ext>
            </a:extLst>
          </p:cNvPr>
          <p:cNvSpPr txBox="1">
            <a:spLocks noGrp="1"/>
          </p:cNvSpPr>
          <p:nvPr>
            <p:ph sz="half" idx="4294967295"/>
          </p:nvPr>
        </p:nvSpPr>
        <p:spPr>
          <a:xfrm>
            <a:off x="595199" y="2205431"/>
            <a:ext cx="8191500" cy="2820987"/>
          </a:xfrm>
          <a:prstGeom prst="rect">
            <a:avLst/>
          </a:prstGeom>
          <a:noFill/>
        </p:spPr>
        <p:txBody>
          <a:bodyPr wrap="square">
            <a:spAutoFit/>
          </a:bodyPr>
          <a:lstStyle/>
          <a:p>
            <a:pPr marL="285750" indent="-285750">
              <a:buFont typeface="Arial" panose="020B0604020202020204" pitchFamily="34" charset="0"/>
              <a:buChar char="•"/>
            </a:pPr>
            <a:r>
              <a:rPr lang="en-US" sz="2000"/>
              <a:t>Building of the Responsible Technology Product/Service Life Cycle Management System</a:t>
            </a:r>
          </a:p>
          <a:p>
            <a:pPr marL="285750" indent="-285750">
              <a:buFont typeface="Arial" panose="020B0604020202020204" pitchFamily="34" charset="0"/>
              <a:buChar char="•"/>
            </a:pPr>
            <a:r>
              <a:rPr lang="en-US" sz="2000"/>
              <a:t>Development of stakeholder ethical value requirements</a:t>
            </a:r>
          </a:p>
          <a:p>
            <a:pPr marL="285750" indent="-285750">
              <a:buFont typeface="Arial" panose="020B0604020202020204" pitchFamily="34" charset="0"/>
              <a:buChar char="•"/>
            </a:pPr>
            <a:r>
              <a:rPr lang="en-US" sz="2000"/>
              <a:t>Employee technical curriculum and training matrix defined for technical employees</a:t>
            </a:r>
          </a:p>
          <a:p>
            <a:pPr marL="285750" indent="-285750">
              <a:buFont typeface="Arial" panose="020B0604020202020204" pitchFamily="34" charset="0"/>
              <a:buChar char="•"/>
            </a:pPr>
            <a:r>
              <a:rPr lang="en-US" sz="2000"/>
              <a:t>User ethical use education and compliance policies and processes updated or defined</a:t>
            </a:r>
          </a:p>
          <a:p>
            <a:pPr marL="285750" indent="-285750">
              <a:buFont typeface="Arial" panose="020B0604020202020204" pitchFamily="34" charset="0"/>
              <a:buChar char="•"/>
            </a:pPr>
            <a:r>
              <a:rPr lang="en-US" sz="2000"/>
              <a:t>Project management for product/service development identified</a:t>
            </a:r>
          </a:p>
        </p:txBody>
      </p:sp>
      <p:pic>
        <p:nvPicPr>
          <p:cNvPr id="8" name="Picture 7">
            <a:extLst>
              <a:ext uri="{FF2B5EF4-FFF2-40B4-BE49-F238E27FC236}">
                <a16:creationId xmlns:a16="http://schemas.microsoft.com/office/drawing/2014/main" id="{C0D14E74-27A2-6B78-63F8-C6129A2DFB60}"/>
              </a:ext>
            </a:extLst>
          </p:cNvPr>
          <p:cNvPicPr>
            <a:picLocks noChangeAspect="1"/>
          </p:cNvPicPr>
          <p:nvPr/>
        </p:nvPicPr>
        <p:blipFill>
          <a:blip r:embed="rId3"/>
          <a:stretch>
            <a:fillRect/>
          </a:stretch>
        </p:blipFill>
        <p:spPr>
          <a:xfrm>
            <a:off x="9152812" y="2393931"/>
            <a:ext cx="2443989" cy="2443989"/>
          </a:xfrm>
          <a:prstGeom prst="rect">
            <a:avLst/>
          </a:prstGeom>
        </p:spPr>
      </p:pic>
      <p:sp>
        <p:nvSpPr>
          <p:cNvPr id="3" name="Title 1">
            <a:extLst>
              <a:ext uri="{FF2B5EF4-FFF2-40B4-BE49-F238E27FC236}">
                <a16:creationId xmlns:a16="http://schemas.microsoft.com/office/drawing/2014/main" id="{CF5A5BE2-ECF7-F19D-3119-21B64114ED82}"/>
              </a:ext>
            </a:extLst>
          </p:cNvPr>
          <p:cNvSpPr txBox="1">
            <a:spLocks/>
          </p:cNvSpPr>
          <p:nvPr/>
        </p:nvSpPr>
        <p:spPr>
          <a:xfrm>
            <a:off x="990600" y="5175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200" b="1"/>
          </a:p>
        </p:txBody>
      </p:sp>
    </p:spTree>
    <p:extLst>
      <p:ext uri="{BB962C8B-B14F-4D97-AF65-F5344CB8AC3E}">
        <p14:creationId xmlns:p14="http://schemas.microsoft.com/office/powerpoint/2010/main" val="2187708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DF2AD-32C5-582C-58BE-349F0D4669B1}"/>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7847BF2-45C4-4307-479A-BE1D3CDD2898}"/>
              </a:ext>
            </a:extLst>
          </p:cNvPr>
          <p:cNvPicPr>
            <a:picLocks noGrp="1" noRot="1" noChangeAspect="1" noMove="1" noResize="1" noEditPoints="1" noAdjustHandles="1" noChangeArrowheads="1" noChangeShapeType="1" noCrop="1"/>
          </p:cNvPicPr>
          <p:nvPr>
            <p:ph idx="4294967295"/>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3C28AC2F-A3C6-C350-F313-D95615BB9A6F}"/>
              </a:ext>
            </a:extLst>
          </p:cNvPr>
          <p:cNvPicPr>
            <a:picLocks noChangeAspect="1"/>
          </p:cNvPicPr>
          <p:nvPr/>
        </p:nvPicPr>
        <p:blipFill>
          <a:blip r:embed="rId3"/>
          <a:stretch>
            <a:fillRect/>
          </a:stretch>
        </p:blipFill>
        <p:spPr>
          <a:xfrm>
            <a:off x="946588" y="629048"/>
            <a:ext cx="5499100" cy="825500"/>
          </a:xfrm>
          <a:prstGeom prst="rect">
            <a:avLst/>
          </a:prstGeom>
        </p:spPr>
      </p:pic>
      <p:pic>
        <p:nvPicPr>
          <p:cNvPr id="3" name="Picture 2">
            <a:extLst>
              <a:ext uri="{FF2B5EF4-FFF2-40B4-BE49-F238E27FC236}">
                <a16:creationId xmlns:a16="http://schemas.microsoft.com/office/drawing/2014/main" id="{9929D412-3E73-D317-EC5D-94985A7D38BA}"/>
              </a:ext>
            </a:extLst>
          </p:cNvPr>
          <p:cNvPicPr>
            <a:picLocks noChangeAspect="1"/>
          </p:cNvPicPr>
          <p:nvPr/>
        </p:nvPicPr>
        <p:blipFill>
          <a:blip r:embed="rId4"/>
          <a:stretch>
            <a:fillRect/>
          </a:stretch>
        </p:blipFill>
        <p:spPr>
          <a:xfrm>
            <a:off x="946588" y="1626067"/>
            <a:ext cx="2378839" cy="2297926"/>
          </a:xfrm>
          <a:prstGeom prst="rect">
            <a:avLst/>
          </a:prstGeom>
        </p:spPr>
      </p:pic>
      <p:pic>
        <p:nvPicPr>
          <p:cNvPr id="4" name="Picture 3">
            <a:extLst>
              <a:ext uri="{FF2B5EF4-FFF2-40B4-BE49-F238E27FC236}">
                <a16:creationId xmlns:a16="http://schemas.microsoft.com/office/drawing/2014/main" id="{33D93C41-D473-CA27-0DEC-40A7605B108B}"/>
              </a:ext>
            </a:extLst>
          </p:cNvPr>
          <p:cNvPicPr>
            <a:picLocks noChangeAspect="1"/>
          </p:cNvPicPr>
          <p:nvPr/>
        </p:nvPicPr>
        <p:blipFill>
          <a:blip r:embed="rId5"/>
          <a:stretch>
            <a:fillRect/>
          </a:stretch>
        </p:blipFill>
        <p:spPr>
          <a:xfrm>
            <a:off x="3542979" y="1626395"/>
            <a:ext cx="2217961" cy="2217961"/>
          </a:xfrm>
          <a:prstGeom prst="rect">
            <a:avLst/>
          </a:prstGeom>
        </p:spPr>
      </p:pic>
      <p:pic>
        <p:nvPicPr>
          <p:cNvPr id="7" name="Picture 6">
            <a:extLst>
              <a:ext uri="{FF2B5EF4-FFF2-40B4-BE49-F238E27FC236}">
                <a16:creationId xmlns:a16="http://schemas.microsoft.com/office/drawing/2014/main" id="{E244E566-316C-03C2-E8F9-329E72A0415A}"/>
              </a:ext>
            </a:extLst>
          </p:cNvPr>
          <p:cNvPicPr>
            <a:picLocks noChangeAspect="1"/>
          </p:cNvPicPr>
          <p:nvPr/>
        </p:nvPicPr>
        <p:blipFill>
          <a:blip r:embed="rId6"/>
          <a:stretch>
            <a:fillRect/>
          </a:stretch>
        </p:blipFill>
        <p:spPr>
          <a:xfrm>
            <a:off x="6020176" y="1626067"/>
            <a:ext cx="2155499" cy="2253476"/>
          </a:xfrm>
          <a:prstGeom prst="rect">
            <a:avLst/>
          </a:prstGeom>
        </p:spPr>
      </p:pic>
      <p:pic>
        <p:nvPicPr>
          <p:cNvPr id="8" name="Picture 7">
            <a:extLst>
              <a:ext uri="{FF2B5EF4-FFF2-40B4-BE49-F238E27FC236}">
                <a16:creationId xmlns:a16="http://schemas.microsoft.com/office/drawing/2014/main" id="{1B043B6B-1ABD-C17A-D14B-FE24DB17D5AD}"/>
              </a:ext>
            </a:extLst>
          </p:cNvPr>
          <p:cNvPicPr>
            <a:picLocks noChangeAspect="1"/>
          </p:cNvPicPr>
          <p:nvPr/>
        </p:nvPicPr>
        <p:blipFill>
          <a:blip r:embed="rId7"/>
          <a:stretch>
            <a:fillRect/>
          </a:stretch>
        </p:blipFill>
        <p:spPr>
          <a:xfrm>
            <a:off x="8303896" y="1626067"/>
            <a:ext cx="2407123" cy="2253476"/>
          </a:xfrm>
          <a:prstGeom prst="rect">
            <a:avLst/>
          </a:prstGeom>
        </p:spPr>
      </p:pic>
      <p:pic>
        <p:nvPicPr>
          <p:cNvPr id="9" name="Picture 8">
            <a:extLst>
              <a:ext uri="{FF2B5EF4-FFF2-40B4-BE49-F238E27FC236}">
                <a16:creationId xmlns:a16="http://schemas.microsoft.com/office/drawing/2014/main" id="{35F8C316-3154-6827-3D1F-57CF3E315898}"/>
              </a:ext>
            </a:extLst>
          </p:cNvPr>
          <p:cNvPicPr>
            <a:picLocks noChangeAspect="1"/>
          </p:cNvPicPr>
          <p:nvPr/>
        </p:nvPicPr>
        <p:blipFill>
          <a:blip r:embed="rId8"/>
          <a:stretch>
            <a:fillRect/>
          </a:stretch>
        </p:blipFill>
        <p:spPr>
          <a:xfrm>
            <a:off x="968496" y="4016935"/>
            <a:ext cx="2356931" cy="2127785"/>
          </a:xfrm>
          <a:prstGeom prst="rect">
            <a:avLst/>
          </a:prstGeom>
        </p:spPr>
      </p:pic>
      <p:pic>
        <p:nvPicPr>
          <p:cNvPr id="10" name="Picture 9">
            <a:extLst>
              <a:ext uri="{FF2B5EF4-FFF2-40B4-BE49-F238E27FC236}">
                <a16:creationId xmlns:a16="http://schemas.microsoft.com/office/drawing/2014/main" id="{9AF48918-8824-1755-13CC-73AEAE4A332E}"/>
              </a:ext>
            </a:extLst>
          </p:cNvPr>
          <p:cNvPicPr>
            <a:picLocks noChangeAspect="1"/>
          </p:cNvPicPr>
          <p:nvPr/>
        </p:nvPicPr>
        <p:blipFill>
          <a:blip r:embed="rId9"/>
          <a:stretch>
            <a:fillRect/>
          </a:stretch>
        </p:blipFill>
        <p:spPr>
          <a:xfrm>
            <a:off x="3542979" y="4015875"/>
            <a:ext cx="2184505" cy="2128845"/>
          </a:xfrm>
          <a:prstGeom prst="rect">
            <a:avLst/>
          </a:prstGeom>
        </p:spPr>
      </p:pic>
      <p:pic>
        <p:nvPicPr>
          <p:cNvPr id="11" name="Picture 10">
            <a:extLst>
              <a:ext uri="{FF2B5EF4-FFF2-40B4-BE49-F238E27FC236}">
                <a16:creationId xmlns:a16="http://schemas.microsoft.com/office/drawing/2014/main" id="{297883CE-1F0A-E109-EFF1-B2C238B147C2}"/>
              </a:ext>
            </a:extLst>
          </p:cNvPr>
          <p:cNvPicPr>
            <a:picLocks noChangeAspect="1"/>
          </p:cNvPicPr>
          <p:nvPr/>
        </p:nvPicPr>
        <p:blipFill>
          <a:blip r:embed="rId10"/>
          <a:stretch>
            <a:fillRect/>
          </a:stretch>
        </p:blipFill>
        <p:spPr>
          <a:xfrm>
            <a:off x="6082803" y="4015875"/>
            <a:ext cx="2030246" cy="2130275"/>
          </a:xfrm>
          <a:prstGeom prst="rect">
            <a:avLst/>
          </a:prstGeom>
        </p:spPr>
      </p:pic>
      <p:pic>
        <p:nvPicPr>
          <p:cNvPr id="12" name="Picture 11">
            <a:extLst>
              <a:ext uri="{FF2B5EF4-FFF2-40B4-BE49-F238E27FC236}">
                <a16:creationId xmlns:a16="http://schemas.microsoft.com/office/drawing/2014/main" id="{38D79103-FDBC-6DEA-F276-12814E607923}"/>
              </a:ext>
            </a:extLst>
          </p:cNvPr>
          <p:cNvPicPr>
            <a:picLocks noChangeAspect="1"/>
          </p:cNvPicPr>
          <p:nvPr/>
        </p:nvPicPr>
        <p:blipFill>
          <a:blip r:embed="rId11"/>
          <a:stretch>
            <a:fillRect/>
          </a:stretch>
        </p:blipFill>
        <p:spPr>
          <a:xfrm>
            <a:off x="8468369" y="4015875"/>
            <a:ext cx="2078178" cy="2093329"/>
          </a:xfrm>
          <a:prstGeom prst="rect">
            <a:avLst/>
          </a:prstGeom>
        </p:spPr>
      </p:pic>
    </p:spTree>
    <p:extLst>
      <p:ext uri="{BB962C8B-B14F-4D97-AF65-F5344CB8AC3E}">
        <p14:creationId xmlns:p14="http://schemas.microsoft.com/office/powerpoint/2010/main" val="2766266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36673703-CBD5-2B45-B4A0-9AC48AE19B22}"/>
              </a:ext>
            </a:extLst>
          </p:cNvPr>
          <p:cNvGraphicFramePr/>
          <p:nvPr/>
        </p:nvGraphicFramePr>
        <p:xfrm>
          <a:off x="887358" y="1690688"/>
          <a:ext cx="10417284" cy="3928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6F3899B4-4B3B-5535-054A-FAD92D8C9660}"/>
              </a:ext>
            </a:extLst>
          </p:cNvPr>
          <p:cNvSpPr txBox="1">
            <a:spLocks/>
          </p:cNvSpPr>
          <p:nvPr/>
        </p:nvSpPr>
        <p:spPr>
          <a:xfrm>
            <a:off x="990600" y="5175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t>Sample Design Process </a:t>
            </a:r>
            <a:br>
              <a:rPr lang="en-US" sz="3200" b="1"/>
            </a:br>
            <a:r>
              <a:rPr lang="en-US" sz="2200" b="1"/>
              <a:t>(Possible integration of the tools in the Ethical Toolkit (in </a:t>
            </a:r>
            <a:r>
              <a:rPr lang="en-US" sz="2200" b="1">
                <a:solidFill>
                  <a:schemeClr val="accent2">
                    <a:lumMod val="75000"/>
                  </a:schemeClr>
                </a:solidFill>
              </a:rPr>
              <a:t>orange</a:t>
            </a:r>
            <a:r>
              <a:rPr lang="en-US" sz="2200" b="1"/>
              <a:t>) with a conventional design workflow (in black)</a:t>
            </a:r>
          </a:p>
        </p:txBody>
      </p:sp>
    </p:spTree>
    <p:extLst>
      <p:ext uri="{BB962C8B-B14F-4D97-AF65-F5344CB8AC3E}">
        <p14:creationId xmlns:p14="http://schemas.microsoft.com/office/powerpoint/2010/main" val="3168436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D1151-E689-AAB5-3556-7AB50B62DE1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2DC58D4-78B6-1AEC-22BE-948013B9681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3E28F3A-3C49-6160-A853-3820404A5D45}"/>
              </a:ext>
            </a:extLst>
          </p:cNvPr>
          <p:cNvSpPr>
            <a:spLocks noGrp="1"/>
          </p:cNvSpPr>
          <p:nvPr>
            <p:ph type="title"/>
          </p:nvPr>
        </p:nvSpPr>
        <p:spPr>
          <a:xfrm>
            <a:off x="838200" y="1108075"/>
            <a:ext cx="10515600" cy="1325563"/>
          </a:xfrm>
        </p:spPr>
        <p:txBody>
          <a:bodyPr>
            <a:normAutofit fontScale="90000"/>
          </a:bodyPr>
          <a:lstStyle/>
          <a:p>
            <a:r>
              <a:rPr lang="en-US" sz="4800" b="1">
                <a:solidFill>
                  <a:srgbClr val="13526C"/>
                </a:solidFill>
                <a:latin typeface="Arial" panose="020B0604020202020204" pitchFamily="34" charset="0"/>
                <a:cs typeface="Arial" panose="020B0604020202020204" pitchFamily="34" charset="0"/>
              </a:rPr>
              <a:t>Ethics in the Age of Disruptive Technologies</a:t>
            </a:r>
          </a:p>
        </p:txBody>
      </p:sp>
      <p:sp>
        <p:nvSpPr>
          <p:cNvPr id="8" name="Text Placeholder 3">
            <a:extLst>
              <a:ext uri="{FF2B5EF4-FFF2-40B4-BE49-F238E27FC236}">
                <a16:creationId xmlns:a16="http://schemas.microsoft.com/office/drawing/2014/main" id="{CCD8D0E4-79E2-44EB-D224-6F0B5153997F}"/>
              </a:ext>
            </a:extLst>
          </p:cNvPr>
          <p:cNvSpPr>
            <a:spLocks noGrp="1"/>
          </p:cNvSpPr>
          <p:nvPr/>
        </p:nvSpPr>
        <p:spPr>
          <a:xfrm>
            <a:off x="838200" y="3385968"/>
            <a:ext cx="6191250" cy="362018"/>
          </a:xfrm>
          <a:prstGeom prst="rect">
            <a:avLst/>
          </a:prstGeom>
        </p:spPr>
        <p:txBody>
          <a:bodyPr vert="horz" lIns="91440" tIns="45720" rIns="91440" bIns="45720" rtlCol="0">
            <a:noAutofit/>
          </a:bodyPr>
          <a:lstStyle>
            <a:lvl1pPr marL="0" indent="0" algn="l" defTabSz="914400" rtl="0" eaLnBrk="1" latinLnBrk="0" hangingPunct="1">
              <a:lnSpc>
                <a:spcPts val="2300"/>
              </a:lnSpc>
              <a:spcBef>
                <a:spcPts val="0"/>
              </a:spcBef>
              <a:spcAft>
                <a:spcPts val="0"/>
              </a:spcAft>
              <a:buFont typeface="Arial" panose="020B0604020202020204" pitchFamily="34" charset="0"/>
              <a:buNone/>
              <a:defRPr sz="1700" b="0" kern="1200">
                <a:solidFill>
                  <a:srgbClr val="009EA3"/>
                </a:solidFill>
                <a:latin typeface="+mn-lt"/>
                <a:ea typeface="+mn-ea"/>
                <a:cs typeface="+mn-cs"/>
              </a:defRPr>
            </a:lvl1pPr>
            <a:lvl2pPr marL="457200" indent="0" algn="l" defTabSz="914400" rtl="0" eaLnBrk="1" latinLnBrk="0" hangingPunct="1">
              <a:lnSpc>
                <a:spcPct val="90000"/>
              </a:lnSpc>
              <a:spcBef>
                <a:spcPts val="500"/>
              </a:spcBef>
              <a:spcAft>
                <a:spcPts val="900"/>
              </a:spcAft>
              <a:buClr>
                <a:schemeClr val="bg2">
                  <a:lumMod val="60000"/>
                  <a:lumOff val="40000"/>
                </a:schemeClr>
              </a:buClr>
              <a:buSzPct val="95000"/>
              <a:buFont typeface=".Hiragino Kaku Gothic Interface W3"/>
              <a:buNone/>
              <a:defRPr sz="1800" b="0" kern="1200">
                <a:solidFill>
                  <a:schemeClr val="bg2"/>
                </a:solidFill>
                <a:latin typeface="+mn-lt"/>
                <a:ea typeface="+mn-ea"/>
                <a:cs typeface="+mn-cs"/>
              </a:defRPr>
            </a:lvl2pPr>
            <a:lvl3pPr marL="365760" indent="-164592" algn="l" defTabSz="914400" rtl="0" eaLnBrk="1" latinLnBrk="0" hangingPunct="1">
              <a:lnSpc>
                <a:spcPct val="90000"/>
              </a:lnSpc>
              <a:spcBef>
                <a:spcPts val="500"/>
              </a:spcBef>
              <a:spcAft>
                <a:spcPts val="900"/>
              </a:spcAft>
              <a:buClr>
                <a:schemeClr val="bg2">
                  <a:lumMod val="60000"/>
                  <a:lumOff val="40000"/>
                </a:schemeClr>
              </a:buClr>
              <a:buFont typeface="Arial" panose="020B0604020202020204" pitchFamily="34" charset="0"/>
              <a:buChar char="•"/>
              <a:defRPr sz="1800" b="0" kern="1200">
                <a:solidFill>
                  <a:schemeClr val="bg2"/>
                </a:solidFill>
                <a:latin typeface="+mn-lt"/>
                <a:ea typeface="+mn-ea"/>
                <a:cs typeface="+mn-cs"/>
              </a:defRPr>
            </a:lvl3pPr>
            <a:lvl4pPr marL="548640" indent="-164592" algn="l" defTabSz="914400" rtl="0" eaLnBrk="1" latinLnBrk="0" hangingPunct="1">
              <a:lnSpc>
                <a:spcPct val="90000"/>
              </a:lnSpc>
              <a:spcBef>
                <a:spcPts val="500"/>
              </a:spcBef>
              <a:spcAft>
                <a:spcPts val="900"/>
              </a:spcAft>
              <a:buClr>
                <a:schemeClr val="bg2">
                  <a:lumMod val="60000"/>
                  <a:lumOff val="40000"/>
                </a:schemeClr>
              </a:buClr>
              <a:buSzPct val="100000"/>
              <a:buFont typeface=".Hiragino Kaku Gothic Interface W3"/>
              <a:buChar char="▫"/>
              <a:defRPr sz="1800" b="0" kern="1200">
                <a:solidFill>
                  <a:schemeClr val="bg2"/>
                </a:solidFill>
                <a:latin typeface="+mn-lt"/>
                <a:ea typeface="+mn-ea"/>
                <a:cs typeface="+mn-cs"/>
              </a:defRPr>
            </a:lvl4pPr>
            <a:lvl5pPr marL="731520" indent="-164592" algn="l" defTabSz="914400" rtl="0" eaLnBrk="1" latinLnBrk="0" hangingPunct="1">
              <a:lnSpc>
                <a:spcPct val="90000"/>
              </a:lnSpc>
              <a:spcBef>
                <a:spcPts val="500"/>
              </a:spcBef>
              <a:spcAft>
                <a:spcPts val="900"/>
              </a:spcAft>
              <a:buClr>
                <a:schemeClr val="bg2">
                  <a:lumMod val="60000"/>
                  <a:lumOff val="40000"/>
                </a:schemeClr>
              </a:buClr>
              <a:buFont typeface="Arial" panose="020B0604020202020204" pitchFamily="34" charset="0"/>
              <a:buChar char="•"/>
              <a:defRPr sz="1800" b="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a:latin typeface="Arial" panose="020B0604020202020204" pitchFamily="34" charset="0"/>
                <a:cs typeface="Arial" panose="020B0604020202020204" pitchFamily="34" charset="0"/>
              </a:rPr>
              <a:t>Ann Skeet</a:t>
            </a:r>
          </a:p>
        </p:txBody>
      </p:sp>
      <p:sp>
        <p:nvSpPr>
          <p:cNvPr id="9" name="Text Placeholder 3">
            <a:extLst>
              <a:ext uri="{FF2B5EF4-FFF2-40B4-BE49-F238E27FC236}">
                <a16:creationId xmlns:a16="http://schemas.microsoft.com/office/drawing/2014/main" id="{152165E8-C45B-008A-317C-1E5BA8BD90FB}"/>
              </a:ext>
            </a:extLst>
          </p:cNvPr>
          <p:cNvSpPr>
            <a:spLocks noGrp="1"/>
          </p:cNvSpPr>
          <p:nvPr/>
        </p:nvSpPr>
        <p:spPr>
          <a:xfrm>
            <a:off x="838200" y="3747986"/>
            <a:ext cx="9946064" cy="362018"/>
          </a:xfrm>
          <a:prstGeom prst="rect">
            <a:avLst/>
          </a:prstGeom>
        </p:spPr>
        <p:txBody>
          <a:bodyPr vert="horz" lIns="91440" tIns="45720" rIns="91440" bIns="45720" rtlCol="0">
            <a:noAutofit/>
          </a:bodyPr>
          <a:lstStyle>
            <a:lvl1pPr marL="0" indent="0" algn="l" defTabSz="914400" rtl="0" eaLnBrk="1" latinLnBrk="0" hangingPunct="1">
              <a:lnSpc>
                <a:spcPts val="2300"/>
              </a:lnSpc>
              <a:spcBef>
                <a:spcPts val="0"/>
              </a:spcBef>
              <a:spcAft>
                <a:spcPts val="0"/>
              </a:spcAft>
              <a:buFont typeface="Arial" panose="020B0604020202020204" pitchFamily="34" charset="0"/>
              <a:buNone/>
              <a:defRPr sz="1700" b="0" kern="1200">
                <a:solidFill>
                  <a:srgbClr val="009EA3"/>
                </a:solidFill>
                <a:latin typeface="+mn-lt"/>
                <a:ea typeface="+mn-ea"/>
                <a:cs typeface="+mn-cs"/>
              </a:defRPr>
            </a:lvl1pPr>
            <a:lvl2pPr marL="457200" indent="0" algn="l" defTabSz="914400" rtl="0" eaLnBrk="1" latinLnBrk="0" hangingPunct="1">
              <a:lnSpc>
                <a:spcPct val="90000"/>
              </a:lnSpc>
              <a:spcBef>
                <a:spcPts val="500"/>
              </a:spcBef>
              <a:spcAft>
                <a:spcPts val="900"/>
              </a:spcAft>
              <a:buClr>
                <a:schemeClr val="bg2">
                  <a:lumMod val="60000"/>
                  <a:lumOff val="40000"/>
                </a:schemeClr>
              </a:buClr>
              <a:buSzPct val="95000"/>
              <a:buFont typeface=".Hiragino Kaku Gothic Interface W3"/>
              <a:buNone/>
              <a:defRPr sz="1800" b="0" kern="1200">
                <a:solidFill>
                  <a:schemeClr val="bg2"/>
                </a:solidFill>
                <a:latin typeface="+mn-lt"/>
                <a:ea typeface="+mn-ea"/>
                <a:cs typeface="+mn-cs"/>
              </a:defRPr>
            </a:lvl2pPr>
            <a:lvl3pPr marL="365760" indent="-164592" algn="l" defTabSz="914400" rtl="0" eaLnBrk="1" latinLnBrk="0" hangingPunct="1">
              <a:lnSpc>
                <a:spcPct val="90000"/>
              </a:lnSpc>
              <a:spcBef>
                <a:spcPts val="500"/>
              </a:spcBef>
              <a:spcAft>
                <a:spcPts val="900"/>
              </a:spcAft>
              <a:buClr>
                <a:schemeClr val="bg2">
                  <a:lumMod val="60000"/>
                  <a:lumOff val="40000"/>
                </a:schemeClr>
              </a:buClr>
              <a:buFont typeface="Arial" panose="020B0604020202020204" pitchFamily="34" charset="0"/>
              <a:buChar char="•"/>
              <a:defRPr sz="1800" b="0" kern="1200">
                <a:solidFill>
                  <a:schemeClr val="bg2"/>
                </a:solidFill>
                <a:latin typeface="+mn-lt"/>
                <a:ea typeface="+mn-ea"/>
                <a:cs typeface="+mn-cs"/>
              </a:defRPr>
            </a:lvl3pPr>
            <a:lvl4pPr marL="548640" indent="-164592" algn="l" defTabSz="914400" rtl="0" eaLnBrk="1" latinLnBrk="0" hangingPunct="1">
              <a:lnSpc>
                <a:spcPct val="90000"/>
              </a:lnSpc>
              <a:spcBef>
                <a:spcPts val="500"/>
              </a:spcBef>
              <a:spcAft>
                <a:spcPts val="900"/>
              </a:spcAft>
              <a:buClr>
                <a:schemeClr val="bg2">
                  <a:lumMod val="60000"/>
                  <a:lumOff val="40000"/>
                </a:schemeClr>
              </a:buClr>
              <a:buSzPct val="100000"/>
              <a:buFont typeface=".Hiragino Kaku Gothic Interface W3"/>
              <a:buChar char="▫"/>
              <a:defRPr sz="1800" b="0" kern="1200">
                <a:solidFill>
                  <a:schemeClr val="bg2"/>
                </a:solidFill>
                <a:latin typeface="+mn-lt"/>
                <a:ea typeface="+mn-ea"/>
                <a:cs typeface="+mn-cs"/>
              </a:defRPr>
            </a:lvl4pPr>
            <a:lvl5pPr marL="731520" indent="-164592" algn="l" defTabSz="914400" rtl="0" eaLnBrk="1" latinLnBrk="0" hangingPunct="1">
              <a:lnSpc>
                <a:spcPct val="90000"/>
              </a:lnSpc>
              <a:spcBef>
                <a:spcPts val="500"/>
              </a:spcBef>
              <a:spcAft>
                <a:spcPts val="900"/>
              </a:spcAft>
              <a:buClr>
                <a:schemeClr val="bg2">
                  <a:lumMod val="60000"/>
                  <a:lumOff val="40000"/>
                </a:schemeClr>
              </a:buClr>
              <a:buFont typeface="Arial" panose="020B0604020202020204" pitchFamily="34" charset="0"/>
              <a:buChar char="•"/>
              <a:defRPr sz="1800" b="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solidFill>
                  <a:schemeClr val="tx1"/>
                </a:solidFill>
                <a:latin typeface="Arial" panose="020B0604020202020204" pitchFamily="34" charset="0"/>
                <a:cs typeface="Arial" panose="020B0604020202020204" pitchFamily="34" charset="0"/>
              </a:rPr>
              <a:t>Markkula Center for Applied Ethics at Santa Clara University</a:t>
            </a:r>
          </a:p>
        </p:txBody>
      </p:sp>
    </p:spTree>
    <p:extLst>
      <p:ext uri="{BB962C8B-B14F-4D97-AF65-F5344CB8AC3E}">
        <p14:creationId xmlns:p14="http://schemas.microsoft.com/office/powerpoint/2010/main" val="771115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36673703-CBD5-2B45-B4A0-9AC48AE19B22}"/>
              </a:ext>
            </a:extLst>
          </p:cNvPr>
          <p:cNvGraphicFramePr/>
          <p:nvPr/>
        </p:nvGraphicFramePr>
        <p:xfrm>
          <a:off x="936516" y="1690688"/>
          <a:ext cx="10417284" cy="3928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E1EC8F1E-24E0-DF8B-B72B-D2F3CB95C89A}"/>
              </a:ext>
            </a:extLst>
          </p:cNvPr>
          <p:cNvSpPr txBox="1">
            <a:spLocks/>
          </p:cNvSpPr>
          <p:nvPr/>
        </p:nvSpPr>
        <p:spPr>
          <a:xfrm>
            <a:off x="990600" y="5175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t>Sample Design Process </a:t>
            </a:r>
            <a:br>
              <a:rPr lang="en-US" sz="3200" b="1"/>
            </a:br>
            <a:r>
              <a:rPr lang="en-US" sz="2200" b="1"/>
              <a:t>(Possible integration of the tools in the Ethical Toolkit (in </a:t>
            </a:r>
            <a:r>
              <a:rPr lang="en-US" sz="2200" b="1">
                <a:solidFill>
                  <a:schemeClr val="accent2">
                    <a:lumMod val="75000"/>
                  </a:schemeClr>
                </a:solidFill>
              </a:rPr>
              <a:t>orange</a:t>
            </a:r>
            <a:r>
              <a:rPr lang="en-US" sz="2200" b="1"/>
              <a:t>) with a conventional design workflow (in black)</a:t>
            </a:r>
          </a:p>
        </p:txBody>
      </p:sp>
    </p:spTree>
    <p:extLst>
      <p:ext uri="{BB962C8B-B14F-4D97-AF65-F5344CB8AC3E}">
        <p14:creationId xmlns:p14="http://schemas.microsoft.com/office/powerpoint/2010/main" val="1456897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36673703-CBD5-2B45-B4A0-9AC48AE19B22}"/>
              </a:ext>
            </a:extLst>
          </p:cNvPr>
          <p:cNvGraphicFramePr/>
          <p:nvPr/>
        </p:nvGraphicFramePr>
        <p:xfrm>
          <a:off x="936516" y="1550838"/>
          <a:ext cx="10417284" cy="41339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38A4364A-0F2C-B94F-1816-271EE0110330}"/>
              </a:ext>
            </a:extLst>
          </p:cNvPr>
          <p:cNvSpPr txBox="1">
            <a:spLocks/>
          </p:cNvSpPr>
          <p:nvPr/>
        </p:nvSpPr>
        <p:spPr>
          <a:xfrm>
            <a:off x="990600" y="5175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t>Sample Design Process </a:t>
            </a:r>
            <a:br>
              <a:rPr lang="en-US" sz="3200" b="1"/>
            </a:br>
            <a:r>
              <a:rPr lang="en-US" sz="2200" b="1"/>
              <a:t>(Possible integration of the tools in the Ethical Toolkit (in </a:t>
            </a:r>
            <a:r>
              <a:rPr lang="en-US" sz="2200" b="1">
                <a:solidFill>
                  <a:schemeClr val="accent2">
                    <a:lumMod val="75000"/>
                  </a:schemeClr>
                </a:solidFill>
              </a:rPr>
              <a:t>orange</a:t>
            </a:r>
            <a:r>
              <a:rPr lang="en-US" sz="2200" b="1"/>
              <a:t>) with a conventional design workflow (in black)</a:t>
            </a:r>
          </a:p>
        </p:txBody>
      </p:sp>
    </p:spTree>
    <p:extLst>
      <p:ext uri="{BB962C8B-B14F-4D97-AF65-F5344CB8AC3E}">
        <p14:creationId xmlns:p14="http://schemas.microsoft.com/office/powerpoint/2010/main" val="2012294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27FB4-4421-767F-13FD-B8737A49C8D5}"/>
              </a:ext>
            </a:extLst>
          </p:cNvPr>
          <p:cNvSpPr>
            <a:spLocks noGrp="1"/>
          </p:cNvSpPr>
          <p:nvPr>
            <p:ph type="title" idx="4294967295"/>
          </p:nvPr>
        </p:nvSpPr>
        <p:spPr>
          <a:xfrm>
            <a:off x="650240" y="892663"/>
            <a:ext cx="10515600" cy="1325562"/>
          </a:xfrm>
          <a:prstGeom prst="rect">
            <a:avLst/>
          </a:prstGeom>
        </p:spPr>
        <p:txBody>
          <a:bodyPr/>
          <a:lstStyle/>
          <a:p>
            <a:r>
              <a:rPr lang="en-US" sz="3200" b="1"/>
              <a:t>Stage Five: Responsible Technology Management Ongoing Operations &amp; Continuous Improvement</a:t>
            </a:r>
          </a:p>
        </p:txBody>
      </p:sp>
      <p:sp>
        <p:nvSpPr>
          <p:cNvPr id="3" name="Content Placeholder 2">
            <a:extLst>
              <a:ext uri="{FF2B5EF4-FFF2-40B4-BE49-F238E27FC236}">
                <a16:creationId xmlns:a16="http://schemas.microsoft.com/office/drawing/2014/main" id="{7C8FC41E-6F88-E92B-5376-2DFFEAF3CFE3}"/>
              </a:ext>
            </a:extLst>
          </p:cNvPr>
          <p:cNvSpPr>
            <a:spLocks noGrp="1"/>
          </p:cNvSpPr>
          <p:nvPr>
            <p:ph sz="half" idx="4294967295"/>
          </p:nvPr>
        </p:nvSpPr>
        <p:spPr>
          <a:xfrm>
            <a:off x="650240" y="2155508"/>
            <a:ext cx="8120063" cy="3829050"/>
          </a:xfrm>
          <a:prstGeom prst="rect">
            <a:avLst/>
          </a:prstGeom>
        </p:spPr>
        <p:txBody>
          <a:bodyPr>
            <a:normAutofit/>
          </a:bodyPr>
          <a:lstStyle/>
          <a:p>
            <a:r>
              <a:rPr lang="en-US" sz="2000"/>
              <a:t>Develop Responsible Technology/AI Strategic Business Plans</a:t>
            </a:r>
          </a:p>
          <a:p>
            <a:r>
              <a:rPr lang="en-US" sz="2000"/>
              <a:t>Set Annual Operations Plan targets for Key Performance Measures</a:t>
            </a:r>
          </a:p>
          <a:p>
            <a:r>
              <a:rPr lang="en-US" sz="2000"/>
              <a:t>Provide a Responsible Technology Management System Annual Report</a:t>
            </a:r>
          </a:p>
          <a:p>
            <a:pPr lvl="1"/>
            <a:r>
              <a:rPr lang="en-US" sz="1800"/>
              <a:t>Culture</a:t>
            </a:r>
          </a:p>
          <a:p>
            <a:pPr lvl="1"/>
            <a:r>
              <a:rPr lang="en-US" sz="1800"/>
              <a:t>Life Cycle</a:t>
            </a:r>
          </a:p>
          <a:p>
            <a:r>
              <a:rPr lang="en-US" sz="2000"/>
              <a:t>Develop an annual Public Relations Plan and Calendar</a:t>
            </a:r>
          </a:p>
          <a:p>
            <a:r>
              <a:rPr lang="en-US" sz="2000"/>
              <a:t>Integration with ESG reporting</a:t>
            </a:r>
          </a:p>
          <a:p>
            <a:pPr marL="0" indent="0">
              <a:buNone/>
            </a:pPr>
            <a:endParaRPr lang="en-US"/>
          </a:p>
          <a:p>
            <a:pPr marL="0" indent="0">
              <a:buNone/>
            </a:pPr>
            <a:endParaRPr lang="en-US"/>
          </a:p>
        </p:txBody>
      </p:sp>
      <p:pic>
        <p:nvPicPr>
          <p:cNvPr id="5" name="Picture 4">
            <a:extLst>
              <a:ext uri="{FF2B5EF4-FFF2-40B4-BE49-F238E27FC236}">
                <a16:creationId xmlns:a16="http://schemas.microsoft.com/office/drawing/2014/main" id="{8C3FC140-C2DF-4BBC-1660-C430C5021D36}"/>
              </a:ext>
            </a:extLst>
          </p:cNvPr>
          <p:cNvPicPr>
            <a:picLocks noChangeAspect="1"/>
          </p:cNvPicPr>
          <p:nvPr/>
        </p:nvPicPr>
        <p:blipFill>
          <a:blip r:embed="rId3"/>
          <a:stretch>
            <a:fillRect/>
          </a:stretch>
        </p:blipFill>
        <p:spPr>
          <a:xfrm>
            <a:off x="8958128" y="2345464"/>
            <a:ext cx="2395672" cy="2395672"/>
          </a:xfrm>
          <a:prstGeom prst="rect">
            <a:avLst/>
          </a:prstGeom>
        </p:spPr>
      </p:pic>
      <p:sp>
        <p:nvSpPr>
          <p:cNvPr id="4" name="Title 1">
            <a:extLst>
              <a:ext uri="{FF2B5EF4-FFF2-40B4-BE49-F238E27FC236}">
                <a16:creationId xmlns:a16="http://schemas.microsoft.com/office/drawing/2014/main" id="{73908EC8-6DF1-89E9-91FF-1366C0D84D57}"/>
              </a:ext>
            </a:extLst>
          </p:cNvPr>
          <p:cNvSpPr txBox="1">
            <a:spLocks/>
          </p:cNvSpPr>
          <p:nvPr/>
        </p:nvSpPr>
        <p:spPr>
          <a:xfrm>
            <a:off x="838200" y="1004741"/>
            <a:ext cx="10515600" cy="8208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a:p>
        </p:txBody>
      </p:sp>
    </p:spTree>
    <p:extLst>
      <p:ext uri="{BB962C8B-B14F-4D97-AF65-F5344CB8AC3E}">
        <p14:creationId xmlns:p14="http://schemas.microsoft.com/office/powerpoint/2010/main" val="4258590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27FB4-4421-767F-13FD-B8737A49C8D5}"/>
              </a:ext>
            </a:extLst>
          </p:cNvPr>
          <p:cNvSpPr>
            <a:spLocks noGrp="1"/>
          </p:cNvSpPr>
          <p:nvPr>
            <p:ph type="title" idx="4294967295"/>
          </p:nvPr>
        </p:nvSpPr>
        <p:spPr>
          <a:xfrm>
            <a:off x="838200" y="859526"/>
            <a:ext cx="10515600" cy="1325563"/>
          </a:xfrm>
          <a:prstGeom prst="rect">
            <a:avLst/>
          </a:prstGeom>
        </p:spPr>
        <p:txBody>
          <a:bodyPr/>
          <a:lstStyle/>
          <a:p>
            <a:r>
              <a:rPr lang="en-US" sz="3200" b="1"/>
              <a:t>Anchoring Principle</a:t>
            </a:r>
          </a:p>
        </p:txBody>
      </p:sp>
      <p:sp>
        <p:nvSpPr>
          <p:cNvPr id="6" name="TextBox 5">
            <a:extLst>
              <a:ext uri="{FF2B5EF4-FFF2-40B4-BE49-F238E27FC236}">
                <a16:creationId xmlns:a16="http://schemas.microsoft.com/office/drawing/2014/main" id="{B24BC037-E56B-6CC1-B963-16DFC36ECCD2}"/>
              </a:ext>
            </a:extLst>
          </p:cNvPr>
          <p:cNvSpPr txBox="1"/>
          <p:nvPr/>
        </p:nvSpPr>
        <p:spPr>
          <a:xfrm>
            <a:off x="2842708" y="2544553"/>
            <a:ext cx="6094206" cy="1421928"/>
          </a:xfrm>
          <a:prstGeom prst="rect">
            <a:avLst/>
          </a:prstGeom>
          <a:noFill/>
        </p:spPr>
        <p:txBody>
          <a:bodyPr wrap="square">
            <a:spAutoFit/>
          </a:bodyPr>
          <a:lstStyle/>
          <a:p>
            <a:pPr marL="228600" lvl="0" indent="0" algn="ctr" rtl="0">
              <a:lnSpc>
                <a:spcPct val="90000"/>
              </a:lnSpc>
              <a:spcBef>
                <a:spcPts val="0"/>
              </a:spcBef>
              <a:spcAft>
                <a:spcPts val="0"/>
              </a:spcAft>
              <a:buNone/>
            </a:pPr>
            <a:r>
              <a:rPr lang="en-US" sz="3200"/>
              <a:t>Our actions are for the </a:t>
            </a:r>
          </a:p>
          <a:p>
            <a:pPr marL="228600" lvl="0" indent="0" algn="ctr" rtl="0">
              <a:lnSpc>
                <a:spcPct val="90000"/>
              </a:lnSpc>
              <a:spcBef>
                <a:spcPts val="0"/>
              </a:spcBef>
              <a:spcAft>
                <a:spcPts val="0"/>
              </a:spcAft>
              <a:buNone/>
            </a:pPr>
            <a:r>
              <a:rPr lang="en-US" sz="3200"/>
              <a:t>common good of </a:t>
            </a:r>
          </a:p>
          <a:p>
            <a:pPr marL="228600" lvl="0" indent="0" algn="ctr" rtl="0">
              <a:lnSpc>
                <a:spcPct val="90000"/>
              </a:lnSpc>
              <a:spcBef>
                <a:spcPts val="0"/>
              </a:spcBef>
              <a:spcAft>
                <a:spcPts val="0"/>
              </a:spcAft>
              <a:buNone/>
            </a:pPr>
            <a:r>
              <a:rPr lang="en-US" sz="3200"/>
              <a:t>humanity and the environment.</a:t>
            </a:r>
          </a:p>
        </p:txBody>
      </p:sp>
      <p:sp>
        <p:nvSpPr>
          <p:cNvPr id="4" name="Title 1">
            <a:extLst>
              <a:ext uri="{FF2B5EF4-FFF2-40B4-BE49-F238E27FC236}">
                <a16:creationId xmlns:a16="http://schemas.microsoft.com/office/drawing/2014/main" id="{1635F325-55E0-00E9-C5EA-74373AC07AF0}"/>
              </a:ext>
            </a:extLst>
          </p:cNvPr>
          <p:cNvSpPr txBox="1">
            <a:spLocks/>
          </p:cNvSpPr>
          <p:nvPr/>
        </p:nvSpPr>
        <p:spPr>
          <a:xfrm>
            <a:off x="838200" y="1004741"/>
            <a:ext cx="10515600" cy="8208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a:p>
        </p:txBody>
      </p:sp>
    </p:spTree>
    <p:extLst>
      <p:ext uri="{BB962C8B-B14F-4D97-AF65-F5344CB8AC3E}">
        <p14:creationId xmlns:p14="http://schemas.microsoft.com/office/powerpoint/2010/main" val="2577826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A9077-94D2-4C4A-982A-6F17F39B6167}"/>
              </a:ext>
            </a:extLst>
          </p:cNvPr>
          <p:cNvSpPr>
            <a:spLocks noGrp="1"/>
          </p:cNvSpPr>
          <p:nvPr>
            <p:ph type="title" idx="4294967295"/>
          </p:nvPr>
        </p:nvSpPr>
        <p:spPr>
          <a:xfrm>
            <a:off x="838200" y="937536"/>
            <a:ext cx="10515600" cy="885825"/>
          </a:xfrm>
          <a:prstGeom prst="rect">
            <a:avLst/>
          </a:prstGeom>
        </p:spPr>
        <p:txBody>
          <a:bodyPr/>
          <a:lstStyle/>
          <a:p>
            <a:r>
              <a:rPr lang="en-US" sz="3200" b="1"/>
              <a:t>The Common Good</a:t>
            </a:r>
          </a:p>
        </p:txBody>
      </p:sp>
      <p:sp>
        <p:nvSpPr>
          <p:cNvPr id="3" name="Content Placeholder 2">
            <a:extLst>
              <a:ext uri="{FF2B5EF4-FFF2-40B4-BE49-F238E27FC236}">
                <a16:creationId xmlns:a16="http://schemas.microsoft.com/office/drawing/2014/main" id="{E43C852C-138E-4550-9320-6388424EB11D}"/>
              </a:ext>
            </a:extLst>
          </p:cNvPr>
          <p:cNvSpPr>
            <a:spLocks noGrp="1"/>
          </p:cNvSpPr>
          <p:nvPr>
            <p:ph sz="half" idx="4294967295"/>
          </p:nvPr>
        </p:nvSpPr>
        <p:spPr>
          <a:xfrm>
            <a:off x="838200" y="1890566"/>
            <a:ext cx="5440363" cy="3829050"/>
          </a:xfrm>
          <a:prstGeom prst="rect">
            <a:avLst/>
          </a:prstGeom>
        </p:spPr>
        <p:txBody>
          <a:bodyPr/>
          <a:lstStyle/>
          <a:p>
            <a:r>
              <a:rPr lang="en-US" sz="2000">
                <a:solidFill>
                  <a:schemeClr val="tx1"/>
                </a:solidFill>
                <a:latin typeface="+mn-lt"/>
              </a:rPr>
              <a:t>A</a:t>
            </a:r>
            <a:r>
              <a:rPr lang="en-US" sz="2000" i="0">
                <a:solidFill>
                  <a:schemeClr val="tx1"/>
                </a:solidFill>
                <a:effectLst/>
                <a:latin typeface="+mn-lt"/>
              </a:rPr>
              <a:t>nything that benefits and is naturally shared by all members of a given community.</a:t>
            </a:r>
          </a:p>
          <a:p>
            <a:pPr marL="0" indent="0">
              <a:buNone/>
            </a:pPr>
            <a:endParaRPr lang="en-US" sz="2000" i="0">
              <a:solidFill>
                <a:schemeClr val="tx1"/>
              </a:solidFill>
              <a:effectLst/>
              <a:latin typeface="+mn-lt"/>
            </a:endParaRPr>
          </a:p>
          <a:p>
            <a:r>
              <a:rPr lang="en-US" sz="2000" i="0">
                <a:solidFill>
                  <a:schemeClr val="tx1"/>
                </a:solidFill>
                <a:effectLst/>
                <a:latin typeface="+mn-lt"/>
              </a:rPr>
              <a:t>If something is done for the common good, it is done to help everyone.</a:t>
            </a:r>
            <a:endParaRPr lang="en-US" sz="2000">
              <a:solidFill>
                <a:schemeClr val="tx1"/>
              </a:solidFill>
              <a:latin typeface="+mn-lt"/>
            </a:endParaRPr>
          </a:p>
        </p:txBody>
      </p:sp>
      <p:sp>
        <p:nvSpPr>
          <p:cNvPr id="6" name="AutoShape 6">
            <a:extLst>
              <a:ext uri="{FF2B5EF4-FFF2-40B4-BE49-F238E27FC236}">
                <a16:creationId xmlns:a16="http://schemas.microsoft.com/office/drawing/2014/main" id="{86467DC8-9C29-5AB0-6B27-4A9518C11CD6}"/>
              </a:ext>
            </a:extLst>
          </p:cNvPr>
          <p:cNvSpPr>
            <a:spLocks noChangeAspect="1" noChangeArrowheads="1"/>
          </p:cNvSpPr>
          <p:nvPr/>
        </p:nvSpPr>
        <p:spPr bwMode="auto">
          <a:xfrm flipV="1">
            <a:off x="6111240" y="3581400"/>
            <a:ext cx="137160" cy="1371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2" descr="33,780 Group Of People Holding Hands Stock Photos, Pictures &amp; Royalty-Free  Images - iStock">
            <a:extLst>
              <a:ext uri="{FF2B5EF4-FFF2-40B4-BE49-F238E27FC236}">
                <a16:creationId xmlns:a16="http://schemas.microsoft.com/office/drawing/2014/main" id="{77F5C28A-EFA9-DE7D-225F-59A6D4CF0D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9883" y="1865842"/>
            <a:ext cx="3195040" cy="282437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7CCA4F6-3FD6-E96B-3B79-D4B085CA4F1C}"/>
              </a:ext>
            </a:extLst>
          </p:cNvPr>
          <p:cNvSpPr txBox="1"/>
          <p:nvPr/>
        </p:nvSpPr>
        <p:spPr>
          <a:xfrm>
            <a:off x="10093755" y="6319391"/>
            <a:ext cx="1436612" cy="538609"/>
          </a:xfrm>
          <a:prstGeom prst="rect">
            <a:avLst/>
          </a:prstGeom>
          <a:noFill/>
        </p:spPr>
        <p:txBody>
          <a:bodyPr wrap="none" rtlCol="0">
            <a:spAutoFit/>
          </a:bodyPr>
          <a:lstStyle/>
          <a:p>
            <a:r>
              <a:rPr lang="en-US" sz="1100">
                <a:solidFill>
                  <a:schemeClr val="bg2">
                    <a:lumMod val="75000"/>
                  </a:schemeClr>
                </a:solidFill>
              </a:rPr>
              <a:t>Introduction to ITEC</a:t>
            </a:r>
          </a:p>
          <a:p>
            <a:endParaRPr lang="en-US">
              <a:solidFill>
                <a:schemeClr val="bg2">
                  <a:lumMod val="75000"/>
                </a:schemeClr>
              </a:solidFill>
            </a:endParaRPr>
          </a:p>
        </p:txBody>
      </p:sp>
      <p:sp>
        <p:nvSpPr>
          <p:cNvPr id="7" name="Title 1">
            <a:extLst>
              <a:ext uri="{FF2B5EF4-FFF2-40B4-BE49-F238E27FC236}">
                <a16:creationId xmlns:a16="http://schemas.microsoft.com/office/drawing/2014/main" id="{C1D43BF6-747B-9C63-7225-9FF9343FF61D}"/>
              </a:ext>
            </a:extLst>
          </p:cNvPr>
          <p:cNvSpPr txBox="1">
            <a:spLocks/>
          </p:cNvSpPr>
          <p:nvPr/>
        </p:nvSpPr>
        <p:spPr>
          <a:xfrm>
            <a:off x="838200" y="1004741"/>
            <a:ext cx="10515600" cy="8208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a:p>
        </p:txBody>
      </p:sp>
    </p:spTree>
    <p:extLst>
      <p:ext uri="{BB962C8B-B14F-4D97-AF65-F5344CB8AC3E}">
        <p14:creationId xmlns:p14="http://schemas.microsoft.com/office/powerpoint/2010/main" val="2407538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27FB4-4421-767F-13FD-B8737A49C8D5}"/>
              </a:ext>
            </a:extLst>
          </p:cNvPr>
          <p:cNvSpPr>
            <a:spLocks noGrp="1"/>
          </p:cNvSpPr>
          <p:nvPr>
            <p:ph type="title" idx="4294967295"/>
          </p:nvPr>
        </p:nvSpPr>
        <p:spPr>
          <a:xfrm>
            <a:off x="838200" y="970756"/>
            <a:ext cx="10515600" cy="735012"/>
          </a:xfrm>
          <a:prstGeom prst="rect">
            <a:avLst/>
          </a:prstGeom>
        </p:spPr>
        <p:txBody>
          <a:bodyPr/>
          <a:lstStyle/>
          <a:p>
            <a:r>
              <a:rPr lang="en-US" sz="3200" b="1"/>
              <a:t>Guiding Principles</a:t>
            </a:r>
          </a:p>
        </p:txBody>
      </p:sp>
      <p:sp>
        <p:nvSpPr>
          <p:cNvPr id="3" name="Content Placeholder 2">
            <a:extLst>
              <a:ext uri="{FF2B5EF4-FFF2-40B4-BE49-F238E27FC236}">
                <a16:creationId xmlns:a16="http://schemas.microsoft.com/office/drawing/2014/main" id="{7C8FC41E-6F88-E92B-5376-2DFFEAF3CFE3}"/>
              </a:ext>
            </a:extLst>
          </p:cNvPr>
          <p:cNvSpPr>
            <a:spLocks noGrp="1"/>
          </p:cNvSpPr>
          <p:nvPr>
            <p:ph sz="half" idx="4294967295"/>
          </p:nvPr>
        </p:nvSpPr>
        <p:spPr>
          <a:xfrm>
            <a:off x="0" y="1690688"/>
            <a:ext cx="6705600" cy="3829050"/>
          </a:xfrm>
          <a:prstGeom prst="rect">
            <a:avLst/>
          </a:prstGeom>
        </p:spPr>
        <p:txBody>
          <a:bodyPr>
            <a:normAutofit/>
          </a:bodyPr>
          <a:lstStyle/>
          <a:p>
            <a:pPr marL="0" indent="0">
              <a:buNone/>
            </a:pPr>
            <a:endParaRPr lang="en-US"/>
          </a:p>
          <a:p>
            <a:pPr marL="0" indent="0">
              <a:buNone/>
            </a:pPr>
            <a:endParaRPr lang="en-US"/>
          </a:p>
        </p:txBody>
      </p:sp>
      <p:sp>
        <p:nvSpPr>
          <p:cNvPr id="6" name="TextBox 5">
            <a:extLst>
              <a:ext uri="{FF2B5EF4-FFF2-40B4-BE49-F238E27FC236}">
                <a16:creationId xmlns:a16="http://schemas.microsoft.com/office/drawing/2014/main" id="{B24BC037-E56B-6CC1-B963-16DFC36ECCD2}"/>
              </a:ext>
            </a:extLst>
          </p:cNvPr>
          <p:cNvSpPr txBox="1"/>
          <p:nvPr/>
        </p:nvSpPr>
        <p:spPr>
          <a:xfrm>
            <a:off x="1523798" y="1690688"/>
            <a:ext cx="6232466" cy="3077766"/>
          </a:xfrm>
          <a:prstGeom prst="rect">
            <a:avLst/>
          </a:prstGeom>
          <a:noFill/>
        </p:spPr>
        <p:txBody>
          <a:bodyPr wrap="square">
            <a:spAutoFit/>
          </a:bodyPr>
          <a:lstStyle/>
          <a:p>
            <a:pPr lvl="0" algn="l" rtl="0">
              <a:lnSpc>
                <a:spcPct val="90000"/>
              </a:lnSpc>
              <a:spcBef>
                <a:spcPts val="0"/>
              </a:spcBef>
              <a:spcAft>
                <a:spcPts val="0"/>
              </a:spcAft>
              <a:buClr>
                <a:srgbClr val="B30738"/>
              </a:buClr>
              <a:buSzPts val="2400"/>
            </a:pPr>
            <a:r>
              <a:rPr lang="en-US" sz="2000"/>
              <a:t>Respect for Human Dignity and Rights</a:t>
            </a:r>
          </a:p>
          <a:p>
            <a:pPr lvl="0" algn="l" rtl="0">
              <a:lnSpc>
                <a:spcPct val="90000"/>
              </a:lnSpc>
              <a:spcBef>
                <a:spcPts val="1000"/>
              </a:spcBef>
              <a:spcAft>
                <a:spcPts val="0"/>
              </a:spcAft>
              <a:buClr>
                <a:srgbClr val="B30738"/>
              </a:buClr>
              <a:buSzPts val="2400"/>
            </a:pPr>
            <a:r>
              <a:rPr lang="en-US" sz="2000"/>
              <a:t>Promote Human Well-Being</a:t>
            </a:r>
          </a:p>
          <a:p>
            <a:pPr lvl="0" algn="l" rtl="0">
              <a:lnSpc>
                <a:spcPct val="90000"/>
              </a:lnSpc>
              <a:spcBef>
                <a:spcPts val="1000"/>
              </a:spcBef>
              <a:spcAft>
                <a:spcPts val="0"/>
              </a:spcAft>
              <a:buClr>
                <a:srgbClr val="B30738"/>
              </a:buClr>
              <a:buSzPts val="2400"/>
            </a:pPr>
            <a:r>
              <a:rPr lang="en-US" sz="2000"/>
              <a:t>Invest in Humanity</a:t>
            </a:r>
          </a:p>
          <a:p>
            <a:pPr lvl="0" algn="l" rtl="0">
              <a:lnSpc>
                <a:spcPct val="90000"/>
              </a:lnSpc>
              <a:spcBef>
                <a:spcPts val="1000"/>
              </a:spcBef>
              <a:spcAft>
                <a:spcPts val="0"/>
              </a:spcAft>
              <a:buClr>
                <a:srgbClr val="B30738"/>
              </a:buClr>
              <a:buSzPts val="2400"/>
            </a:pPr>
            <a:r>
              <a:rPr lang="en-US" sz="2000"/>
              <a:t>Promote Justice, Access, Diversity, Equity, and Inclusion</a:t>
            </a:r>
          </a:p>
          <a:p>
            <a:pPr lvl="0" algn="l" rtl="0">
              <a:lnSpc>
                <a:spcPct val="90000"/>
              </a:lnSpc>
              <a:spcBef>
                <a:spcPts val="1000"/>
              </a:spcBef>
              <a:spcAft>
                <a:spcPts val="0"/>
              </a:spcAft>
              <a:buClr>
                <a:srgbClr val="B30738"/>
              </a:buClr>
              <a:buSzPts val="2400"/>
            </a:pPr>
            <a:r>
              <a:rPr lang="en-US" sz="2000"/>
              <a:t>Recognize that Earth Is for All Life</a:t>
            </a:r>
          </a:p>
          <a:p>
            <a:pPr lvl="0" algn="l" rtl="0">
              <a:lnSpc>
                <a:spcPct val="90000"/>
              </a:lnSpc>
              <a:spcBef>
                <a:spcPts val="1000"/>
              </a:spcBef>
              <a:spcAft>
                <a:spcPts val="0"/>
              </a:spcAft>
              <a:buClr>
                <a:srgbClr val="B30738"/>
              </a:buClr>
              <a:buSzPts val="2400"/>
            </a:pPr>
            <a:r>
              <a:rPr lang="en-US" sz="2000"/>
              <a:t>Maintain Accountability</a:t>
            </a:r>
          </a:p>
          <a:p>
            <a:pPr lvl="0" algn="l" rtl="0">
              <a:lnSpc>
                <a:spcPct val="90000"/>
              </a:lnSpc>
              <a:spcBef>
                <a:spcPts val="1000"/>
              </a:spcBef>
              <a:spcAft>
                <a:spcPts val="0"/>
              </a:spcAft>
              <a:buClr>
                <a:srgbClr val="B30738"/>
              </a:buClr>
              <a:buSzPts val="2400"/>
            </a:pPr>
            <a:r>
              <a:rPr lang="en-US" sz="2000"/>
              <a:t>Promote Transparency and Explainability</a:t>
            </a:r>
          </a:p>
        </p:txBody>
      </p:sp>
      <p:pic>
        <p:nvPicPr>
          <p:cNvPr id="12" name="Picture 11">
            <a:extLst>
              <a:ext uri="{FF2B5EF4-FFF2-40B4-BE49-F238E27FC236}">
                <a16:creationId xmlns:a16="http://schemas.microsoft.com/office/drawing/2014/main" id="{D7B75652-15E1-E86D-E49E-3530A8722344}"/>
              </a:ext>
            </a:extLst>
          </p:cNvPr>
          <p:cNvPicPr>
            <a:picLocks noChangeAspect="1"/>
          </p:cNvPicPr>
          <p:nvPr/>
        </p:nvPicPr>
        <p:blipFill>
          <a:blip r:embed="rId3"/>
          <a:stretch>
            <a:fillRect/>
          </a:stretch>
        </p:blipFill>
        <p:spPr>
          <a:xfrm>
            <a:off x="7611932" y="2233181"/>
            <a:ext cx="3886201" cy="1566139"/>
          </a:xfrm>
          <a:prstGeom prst="rect">
            <a:avLst/>
          </a:prstGeom>
        </p:spPr>
      </p:pic>
    </p:spTree>
    <p:extLst>
      <p:ext uri="{BB962C8B-B14F-4D97-AF65-F5344CB8AC3E}">
        <p14:creationId xmlns:p14="http://schemas.microsoft.com/office/powerpoint/2010/main" val="1487832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a:xfrm rot="20636816">
            <a:off x="2591780" y="4035272"/>
            <a:ext cx="3688746" cy="224350"/>
          </a:xfrm>
          <a:prstGeom prst="rightArrow">
            <a:avLst/>
          </a:prstGeom>
          <a:solidFill>
            <a:srgbClr val="339FA6"/>
          </a:solidFill>
          <a:ln>
            <a:solidFill>
              <a:srgbClr val="339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933284" y="998699"/>
            <a:ext cx="10515600" cy="820737"/>
          </a:xfrm>
          <a:prstGeom prst="rect">
            <a:avLst/>
          </a:prstGeom>
        </p:spPr>
        <p:txBody>
          <a:bodyPr/>
          <a:lstStyle/>
          <a:p>
            <a:r>
              <a:rPr lang="en-US" sz="3200" b="1"/>
              <a:t>Common Pillars</a:t>
            </a:r>
          </a:p>
        </p:txBody>
      </p:sp>
      <p:sp>
        <p:nvSpPr>
          <p:cNvPr id="3" name="Content Placeholder 2"/>
          <p:cNvSpPr>
            <a:spLocks noGrp="1"/>
          </p:cNvSpPr>
          <p:nvPr>
            <p:ph sz="half" idx="4294967295"/>
          </p:nvPr>
        </p:nvSpPr>
        <p:spPr>
          <a:xfrm>
            <a:off x="864427" y="1812290"/>
            <a:ext cx="5181600" cy="4351338"/>
          </a:xfrm>
          <a:prstGeom prst="rect">
            <a:avLst/>
          </a:prstGeom>
        </p:spPr>
        <p:txBody>
          <a:bodyPr>
            <a:normAutofit/>
          </a:bodyPr>
          <a:lstStyle/>
          <a:p>
            <a:pPr marL="0" indent="0">
              <a:buNone/>
            </a:pPr>
            <a:r>
              <a:rPr lang="en-US" u="sng">
                <a:solidFill>
                  <a:schemeClr val="tx1"/>
                </a:solidFill>
              </a:rPr>
              <a:t>IBM Pillars</a:t>
            </a:r>
          </a:p>
          <a:p>
            <a:pPr marL="514350" indent="-514350">
              <a:buFont typeface="+mj-lt"/>
              <a:buAutoNum type="arabicPeriod"/>
            </a:pPr>
            <a:r>
              <a:rPr lang="en-US">
                <a:solidFill>
                  <a:schemeClr val="tx1"/>
                </a:solidFill>
              </a:rPr>
              <a:t>Explainability</a:t>
            </a:r>
          </a:p>
          <a:p>
            <a:pPr marL="514350" indent="-514350">
              <a:buFont typeface="+mj-lt"/>
              <a:buAutoNum type="arabicPeriod"/>
            </a:pPr>
            <a:r>
              <a:rPr lang="en-US">
                <a:solidFill>
                  <a:schemeClr val="tx1"/>
                </a:solidFill>
              </a:rPr>
              <a:t>Fairness</a:t>
            </a:r>
          </a:p>
          <a:p>
            <a:pPr marL="514350" indent="-514350">
              <a:buFont typeface="+mj-lt"/>
              <a:buAutoNum type="arabicPeriod"/>
            </a:pPr>
            <a:r>
              <a:rPr lang="en-US">
                <a:solidFill>
                  <a:schemeClr val="tx1"/>
                </a:solidFill>
              </a:rPr>
              <a:t>Robustness</a:t>
            </a:r>
          </a:p>
          <a:p>
            <a:pPr marL="514350" indent="-514350">
              <a:buFont typeface="+mj-lt"/>
              <a:buAutoNum type="arabicPeriod"/>
            </a:pPr>
            <a:r>
              <a:rPr lang="en-US">
                <a:solidFill>
                  <a:schemeClr val="tx1"/>
                </a:solidFill>
              </a:rPr>
              <a:t>Transparency</a:t>
            </a:r>
          </a:p>
          <a:p>
            <a:pPr marL="514350" indent="-514350">
              <a:buFont typeface="+mj-lt"/>
              <a:buAutoNum type="arabicPeriod"/>
            </a:pPr>
            <a:r>
              <a:rPr lang="en-US">
                <a:solidFill>
                  <a:schemeClr val="tx1"/>
                </a:solidFill>
              </a:rPr>
              <a:t>Privacy </a:t>
            </a:r>
          </a:p>
        </p:txBody>
      </p:sp>
      <p:sp>
        <p:nvSpPr>
          <p:cNvPr id="5" name="Content Placeholder 4"/>
          <p:cNvSpPr>
            <a:spLocks noGrp="1"/>
          </p:cNvSpPr>
          <p:nvPr>
            <p:ph sz="half" idx="4294967295"/>
          </p:nvPr>
        </p:nvSpPr>
        <p:spPr>
          <a:xfrm>
            <a:off x="6336140" y="1809115"/>
            <a:ext cx="5181600" cy="4351338"/>
          </a:xfrm>
          <a:prstGeom prst="rect">
            <a:avLst/>
          </a:prstGeom>
        </p:spPr>
        <p:txBody>
          <a:bodyPr/>
          <a:lstStyle/>
          <a:p>
            <a:pPr marL="0" indent="0">
              <a:buNone/>
            </a:pPr>
            <a:r>
              <a:rPr lang="en-US" u="sng">
                <a:solidFill>
                  <a:schemeClr val="tx1"/>
                </a:solidFill>
              </a:rPr>
              <a:t>Microsoft Principles</a:t>
            </a:r>
          </a:p>
          <a:p>
            <a:pPr marL="742950" indent="-742950">
              <a:buFont typeface="+mj-lt"/>
              <a:buAutoNum type="arabicPeriod"/>
            </a:pPr>
            <a:r>
              <a:rPr lang="en-US">
                <a:solidFill>
                  <a:schemeClr val="tx1"/>
                </a:solidFill>
              </a:rPr>
              <a:t>Fairness</a:t>
            </a:r>
          </a:p>
          <a:p>
            <a:pPr marL="742950" indent="-742950">
              <a:buFont typeface="+mj-lt"/>
              <a:buAutoNum type="arabicPeriod"/>
            </a:pPr>
            <a:r>
              <a:rPr lang="en-US">
                <a:solidFill>
                  <a:schemeClr val="tx1"/>
                </a:solidFill>
              </a:rPr>
              <a:t>Reliability &amp; Safety </a:t>
            </a:r>
          </a:p>
          <a:p>
            <a:pPr marL="742950" indent="-742950">
              <a:buFont typeface="+mj-lt"/>
              <a:buAutoNum type="arabicPeriod"/>
            </a:pPr>
            <a:r>
              <a:rPr lang="en-US">
                <a:solidFill>
                  <a:schemeClr val="tx1"/>
                </a:solidFill>
              </a:rPr>
              <a:t>Privacy &amp; Security</a:t>
            </a:r>
          </a:p>
          <a:p>
            <a:pPr marL="742950" indent="-742950">
              <a:buFont typeface="+mj-lt"/>
              <a:buAutoNum type="arabicPeriod"/>
            </a:pPr>
            <a:r>
              <a:rPr lang="en-US">
                <a:solidFill>
                  <a:schemeClr val="tx1"/>
                </a:solidFill>
              </a:rPr>
              <a:t>Inclusiveness </a:t>
            </a:r>
          </a:p>
          <a:p>
            <a:pPr marL="742950" indent="-742950">
              <a:buFont typeface="+mj-lt"/>
              <a:buAutoNum type="arabicPeriod"/>
            </a:pPr>
            <a:r>
              <a:rPr lang="en-US">
                <a:solidFill>
                  <a:schemeClr val="tx1"/>
                </a:solidFill>
              </a:rPr>
              <a:t>Transparency</a:t>
            </a:r>
          </a:p>
          <a:p>
            <a:pPr marL="742950" indent="-742950">
              <a:buFont typeface="+mj-lt"/>
              <a:buAutoNum type="arabicPeriod"/>
            </a:pPr>
            <a:r>
              <a:rPr lang="en-US">
                <a:solidFill>
                  <a:schemeClr val="tx1"/>
                </a:solidFill>
              </a:rPr>
              <a:t>Accountability</a:t>
            </a:r>
          </a:p>
          <a:p>
            <a:endParaRPr lang="en-US">
              <a:solidFill>
                <a:schemeClr val="tx1"/>
              </a:solidFill>
            </a:endParaRPr>
          </a:p>
        </p:txBody>
      </p:sp>
      <p:sp>
        <p:nvSpPr>
          <p:cNvPr id="10" name="Right Arrow 9"/>
          <p:cNvSpPr/>
          <p:nvPr/>
        </p:nvSpPr>
        <p:spPr>
          <a:xfrm rot="21059857">
            <a:off x="2986070" y="2675064"/>
            <a:ext cx="3312781" cy="212401"/>
          </a:xfrm>
          <a:prstGeom prst="rightArrow">
            <a:avLst/>
          </a:prstGeom>
          <a:solidFill>
            <a:srgbClr val="339FA6"/>
          </a:solidFill>
          <a:ln>
            <a:solidFill>
              <a:srgbClr val="339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671090">
            <a:off x="3639840" y="4252274"/>
            <a:ext cx="2606488" cy="191273"/>
          </a:xfrm>
          <a:prstGeom prst="rightArrow">
            <a:avLst/>
          </a:prstGeom>
          <a:solidFill>
            <a:srgbClr val="339FA6"/>
          </a:solidFill>
          <a:ln>
            <a:solidFill>
              <a:srgbClr val="339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ight Arrow 11">
            <a:extLst>
              <a:ext uri="{FF2B5EF4-FFF2-40B4-BE49-F238E27FC236}">
                <a16:creationId xmlns:a16="http://schemas.microsoft.com/office/drawing/2014/main" id="{7D6EF921-CAA8-8037-38FA-8456DDA49D4B}"/>
              </a:ext>
            </a:extLst>
          </p:cNvPr>
          <p:cNvSpPr/>
          <p:nvPr/>
        </p:nvSpPr>
        <p:spPr>
          <a:xfrm rot="2144778">
            <a:off x="3299338" y="3435720"/>
            <a:ext cx="3287495" cy="203605"/>
          </a:xfrm>
          <a:prstGeom prst="rightArrow">
            <a:avLst>
              <a:gd name="adj1" fmla="val 51609"/>
              <a:gd name="adj2" fmla="val 50000"/>
            </a:avLst>
          </a:prstGeom>
          <a:solidFill>
            <a:srgbClr val="339FA6"/>
          </a:solidFill>
          <a:ln>
            <a:solidFill>
              <a:srgbClr val="339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9">
            <a:extLst>
              <a:ext uri="{FF2B5EF4-FFF2-40B4-BE49-F238E27FC236}">
                <a16:creationId xmlns:a16="http://schemas.microsoft.com/office/drawing/2014/main" id="{17565ED2-4DD3-0713-2657-09883F75BB1D}"/>
              </a:ext>
            </a:extLst>
          </p:cNvPr>
          <p:cNvSpPr/>
          <p:nvPr/>
        </p:nvSpPr>
        <p:spPr>
          <a:xfrm rot="21059857">
            <a:off x="3370908" y="3257897"/>
            <a:ext cx="2876897" cy="219078"/>
          </a:xfrm>
          <a:prstGeom prst="rightArrow">
            <a:avLst>
              <a:gd name="adj1" fmla="val 50000"/>
              <a:gd name="adj2" fmla="val 63632"/>
            </a:avLst>
          </a:prstGeom>
          <a:solidFill>
            <a:srgbClr val="339FA6"/>
          </a:solidFill>
          <a:ln>
            <a:solidFill>
              <a:srgbClr val="339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0372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459C2-FE11-2075-A656-51EBACE12059}"/>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C053FD4-19BD-4EE3-F971-63F7A4686DE0}"/>
              </a:ext>
            </a:extLst>
          </p:cNvPr>
          <p:cNvPicPr>
            <a:picLocks noGrp="1" noRot="1" noChangeAspect="1" noMove="1" noResize="1" noEditPoints="1" noAdjustHandles="1" noChangeArrowheads="1" noChangeShapeType="1" noCrop="1"/>
          </p:cNvPicPr>
          <p:nvPr>
            <p:ph idx="4294967295"/>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Subtitle 2">
            <a:extLst>
              <a:ext uri="{FF2B5EF4-FFF2-40B4-BE49-F238E27FC236}">
                <a16:creationId xmlns:a16="http://schemas.microsoft.com/office/drawing/2014/main" id="{B9846E78-BED3-A906-790C-3E5E984A10BA}"/>
              </a:ext>
            </a:extLst>
          </p:cNvPr>
          <p:cNvSpPr>
            <a:spLocks noGrp="1"/>
          </p:cNvSpPr>
          <p:nvPr/>
        </p:nvSpPr>
        <p:spPr>
          <a:xfrm>
            <a:off x="781050" y="882720"/>
            <a:ext cx="7105650" cy="834887"/>
          </a:xfrm>
          <a:prstGeom prst="rect">
            <a:avLst/>
          </a:prstGeom>
        </p:spPr>
        <p:txBody>
          <a:bodyPr vert="horz" lIns="91440" tIns="45720" rIns="91440" bIns="45720" rtlCol="0">
            <a:normAutofit/>
          </a:bodyPr>
          <a:lstStyle>
            <a:lvl1pPr marL="0" indent="0" algn="l" defTabSz="914400" rtl="0" eaLnBrk="1" latinLnBrk="0" hangingPunct="1">
              <a:lnSpc>
                <a:spcPts val="2500"/>
              </a:lnSpc>
              <a:spcBef>
                <a:spcPts val="1000"/>
              </a:spcBef>
              <a:spcAft>
                <a:spcPts val="900"/>
              </a:spcAft>
              <a:buFont typeface="Arial" panose="020B0604020202020204" pitchFamily="34" charset="0"/>
              <a:buNone/>
              <a:defRPr sz="2000" b="0" kern="1200">
                <a:solidFill>
                  <a:schemeClr val="bg2"/>
                </a:solidFill>
                <a:latin typeface="+mn-lt"/>
                <a:ea typeface="+mn-ea"/>
                <a:cs typeface="+mn-cs"/>
              </a:defRPr>
            </a:lvl1pPr>
            <a:lvl2pPr marL="457200" indent="0" algn="ctr" defTabSz="914400" rtl="0" eaLnBrk="1" latinLnBrk="0" hangingPunct="1">
              <a:lnSpc>
                <a:spcPct val="90000"/>
              </a:lnSpc>
              <a:spcBef>
                <a:spcPts val="500"/>
              </a:spcBef>
              <a:spcAft>
                <a:spcPts val="900"/>
              </a:spcAft>
              <a:buClr>
                <a:schemeClr val="bg2">
                  <a:lumMod val="60000"/>
                  <a:lumOff val="40000"/>
                </a:schemeClr>
              </a:buClr>
              <a:buSzPct val="95000"/>
              <a:buFont typeface=".Hiragino Kaku Gothic Interface W3"/>
              <a:buNone/>
              <a:defRPr sz="2000" b="0" kern="1200">
                <a:solidFill>
                  <a:schemeClr val="bg2"/>
                </a:solidFill>
                <a:latin typeface="+mn-lt"/>
                <a:ea typeface="+mn-ea"/>
                <a:cs typeface="+mn-cs"/>
              </a:defRPr>
            </a:lvl2pPr>
            <a:lvl3pPr marL="914400" indent="0" algn="ctr" defTabSz="914400" rtl="0" eaLnBrk="1" latinLnBrk="0" hangingPunct="1">
              <a:lnSpc>
                <a:spcPct val="90000"/>
              </a:lnSpc>
              <a:spcBef>
                <a:spcPts val="500"/>
              </a:spcBef>
              <a:spcAft>
                <a:spcPts val="900"/>
              </a:spcAft>
              <a:buClr>
                <a:schemeClr val="bg2">
                  <a:lumMod val="60000"/>
                  <a:lumOff val="40000"/>
                </a:schemeClr>
              </a:buClr>
              <a:buFont typeface="Arial" panose="020B0604020202020204" pitchFamily="34" charset="0"/>
              <a:buNone/>
              <a:defRPr sz="1800" b="0" kern="1200">
                <a:solidFill>
                  <a:schemeClr val="bg2"/>
                </a:solidFill>
                <a:latin typeface="+mn-lt"/>
                <a:ea typeface="+mn-ea"/>
                <a:cs typeface="+mn-cs"/>
              </a:defRPr>
            </a:lvl3pPr>
            <a:lvl4pPr marL="1371600" indent="0" algn="ctr" defTabSz="914400" rtl="0" eaLnBrk="1" latinLnBrk="0" hangingPunct="1">
              <a:lnSpc>
                <a:spcPct val="90000"/>
              </a:lnSpc>
              <a:spcBef>
                <a:spcPts val="500"/>
              </a:spcBef>
              <a:spcAft>
                <a:spcPts val="900"/>
              </a:spcAft>
              <a:buClr>
                <a:schemeClr val="bg2">
                  <a:lumMod val="60000"/>
                  <a:lumOff val="40000"/>
                </a:schemeClr>
              </a:buClr>
              <a:buSzPct val="100000"/>
              <a:buFont typeface=".Hiragino Kaku Gothic Interface W3"/>
              <a:buNone/>
              <a:defRPr sz="1600" b="0" kern="1200">
                <a:solidFill>
                  <a:schemeClr val="bg2"/>
                </a:solidFill>
                <a:latin typeface="+mn-lt"/>
                <a:ea typeface="+mn-ea"/>
                <a:cs typeface="+mn-cs"/>
              </a:defRPr>
            </a:lvl4pPr>
            <a:lvl5pPr marL="1828800" indent="0" algn="ctr" defTabSz="914400" rtl="0" eaLnBrk="1" latinLnBrk="0" hangingPunct="1">
              <a:lnSpc>
                <a:spcPct val="90000"/>
              </a:lnSpc>
              <a:spcBef>
                <a:spcPts val="500"/>
              </a:spcBef>
              <a:spcAft>
                <a:spcPts val="900"/>
              </a:spcAft>
              <a:buClr>
                <a:schemeClr val="bg2">
                  <a:lumMod val="60000"/>
                  <a:lumOff val="40000"/>
                </a:schemeClr>
              </a:buClr>
              <a:buFont typeface="Arial" panose="020B0604020202020204" pitchFamily="34" charset="0"/>
              <a:buNone/>
              <a:defRPr sz="1600" b="0" kern="1200">
                <a:solidFill>
                  <a:schemeClr val="bg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a:solidFill>
                  <a:schemeClr val="tx1"/>
                </a:solidFill>
                <a:latin typeface="Arial" panose="020B0604020202020204" pitchFamily="34" charset="0"/>
                <a:cs typeface="Arial" panose="020B0604020202020204" pitchFamily="34" charset="0"/>
              </a:rPr>
              <a:t>Respect for Human Dignity and Rights</a:t>
            </a:r>
          </a:p>
        </p:txBody>
      </p:sp>
      <p:sp>
        <p:nvSpPr>
          <p:cNvPr id="3" name="TextBox 2">
            <a:extLst>
              <a:ext uri="{FF2B5EF4-FFF2-40B4-BE49-F238E27FC236}">
                <a16:creationId xmlns:a16="http://schemas.microsoft.com/office/drawing/2014/main" id="{C1941101-EED1-5D8F-9DBD-5199E51E4728}"/>
              </a:ext>
            </a:extLst>
          </p:cNvPr>
          <p:cNvSpPr txBox="1"/>
          <p:nvPr/>
        </p:nvSpPr>
        <p:spPr>
          <a:xfrm>
            <a:off x="781050" y="2228796"/>
            <a:ext cx="6094206" cy="3483005"/>
          </a:xfrm>
          <a:prstGeom prst="rect">
            <a:avLst/>
          </a:prstGeom>
          <a:noFill/>
        </p:spPr>
        <p:txBody>
          <a:bodyPr wrap="square">
            <a:spAutoFit/>
          </a:bodyPr>
          <a:lstStyle/>
          <a:p>
            <a:pPr marL="228600" lvl="0" indent="-228600" algn="l" rtl="0">
              <a:lnSpc>
                <a:spcPct val="90000"/>
              </a:lnSpc>
              <a:spcBef>
                <a:spcPts val="0"/>
              </a:spcBef>
              <a:spcAft>
                <a:spcPts val="0"/>
              </a:spcAft>
              <a:buSzPts val="2400"/>
              <a:buChar char="•"/>
            </a:pPr>
            <a:r>
              <a:rPr lang="en-US" sz="2000"/>
              <a:t>Autonomy and self-determination</a:t>
            </a:r>
          </a:p>
          <a:p>
            <a:pPr marL="228600" lvl="0" indent="-228600" algn="l" rtl="0">
              <a:lnSpc>
                <a:spcPct val="90000"/>
              </a:lnSpc>
              <a:spcBef>
                <a:spcPts val="1000"/>
              </a:spcBef>
              <a:spcAft>
                <a:spcPts val="0"/>
              </a:spcAft>
              <a:buSzPts val="2400"/>
              <a:buChar char="•"/>
            </a:pPr>
            <a:r>
              <a:rPr lang="en-US" sz="2000"/>
              <a:t>Empowerment of individuals</a:t>
            </a:r>
          </a:p>
          <a:p>
            <a:pPr marL="228600" lvl="0" indent="-228600" algn="l" rtl="0">
              <a:lnSpc>
                <a:spcPct val="90000"/>
              </a:lnSpc>
              <a:spcBef>
                <a:spcPts val="1000"/>
              </a:spcBef>
              <a:spcAft>
                <a:spcPts val="0"/>
              </a:spcAft>
              <a:buSzPts val="2400"/>
              <a:buChar char="•"/>
            </a:pPr>
            <a:r>
              <a:rPr lang="en-US" sz="2000"/>
              <a:t>Safety, security, &amp; reliability</a:t>
            </a:r>
          </a:p>
          <a:p>
            <a:pPr marL="228600" lvl="0" indent="-228600" algn="l" rtl="0">
              <a:lnSpc>
                <a:spcPct val="90000"/>
              </a:lnSpc>
              <a:spcBef>
                <a:spcPts val="1000"/>
              </a:spcBef>
              <a:spcAft>
                <a:spcPts val="0"/>
              </a:spcAft>
              <a:buSzPts val="2400"/>
              <a:buChar char="•"/>
            </a:pPr>
            <a:r>
              <a:rPr lang="en-US" sz="2000"/>
              <a:t>Privacy and confidentiality</a:t>
            </a:r>
          </a:p>
          <a:p>
            <a:pPr marL="228600" lvl="0" indent="-228600" algn="l" rtl="0">
              <a:lnSpc>
                <a:spcPct val="90000"/>
              </a:lnSpc>
              <a:spcBef>
                <a:spcPts val="1000"/>
              </a:spcBef>
              <a:spcAft>
                <a:spcPts val="0"/>
              </a:spcAft>
              <a:buSzPts val="2400"/>
              <a:buChar char="•"/>
            </a:pPr>
            <a:r>
              <a:rPr lang="en-US" sz="2000"/>
              <a:t>Right to appeal to a human</a:t>
            </a:r>
          </a:p>
          <a:p>
            <a:pPr marL="228600" lvl="0" indent="-228600" algn="l" rtl="0">
              <a:lnSpc>
                <a:spcPct val="90000"/>
              </a:lnSpc>
              <a:spcBef>
                <a:spcPts val="1000"/>
              </a:spcBef>
              <a:spcAft>
                <a:spcPts val="0"/>
              </a:spcAft>
              <a:buSzPts val="2400"/>
              <a:buChar char="•"/>
            </a:pPr>
            <a:r>
              <a:rPr lang="en-US" sz="2000"/>
              <a:t>Right to an explanation</a:t>
            </a:r>
          </a:p>
          <a:p>
            <a:pPr marL="228600" indent="-228600">
              <a:lnSpc>
                <a:spcPct val="90000"/>
              </a:lnSpc>
              <a:spcBef>
                <a:spcPts val="1000"/>
              </a:spcBef>
              <a:buSzPts val="2400"/>
              <a:buFontTx/>
              <a:buChar char="•"/>
            </a:pPr>
            <a:r>
              <a:rPr lang="en-US" sz="2000"/>
              <a:t>Participation in governance</a:t>
            </a:r>
          </a:p>
          <a:p>
            <a:pPr marL="228600" lvl="0" indent="-228600" algn="l" rtl="0">
              <a:lnSpc>
                <a:spcPct val="90000"/>
              </a:lnSpc>
              <a:spcBef>
                <a:spcPts val="1000"/>
              </a:spcBef>
              <a:spcAft>
                <a:spcPts val="0"/>
              </a:spcAft>
              <a:buSzPts val="2400"/>
              <a:buChar char="•"/>
            </a:pPr>
            <a:endParaRPr lang="en-US" sz="2000"/>
          </a:p>
          <a:p>
            <a:pPr>
              <a:buSzPts val="2400"/>
            </a:pPr>
            <a:endParaRPr lang="en-US"/>
          </a:p>
        </p:txBody>
      </p:sp>
      <p:sp>
        <p:nvSpPr>
          <p:cNvPr id="7" name="TextBox 6">
            <a:extLst>
              <a:ext uri="{FF2B5EF4-FFF2-40B4-BE49-F238E27FC236}">
                <a16:creationId xmlns:a16="http://schemas.microsoft.com/office/drawing/2014/main" id="{59285D90-8739-2C3D-3E57-2CA66AA42E3A}"/>
              </a:ext>
            </a:extLst>
          </p:cNvPr>
          <p:cNvSpPr txBox="1"/>
          <p:nvPr/>
        </p:nvSpPr>
        <p:spPr>
          <a:xfrm>
            <a:off x="5579970" y="2228796"/>
            <a:ext cx="6180268" cy="3477875"/>
          </a:xfrm>
          <a:prstGeom prst="rect">
            <a:avLst/>
          </a:prstGeom>
          <a:noFill/>
        </p:spPr>
        <p:txBody>
          <a:bodyPr wrap="square">
            <a:spAutoFit/>
          </a:bodyPr>
          <a:lstStyle/>
          <a:p>
            <a:r>
              <a:rPr lang="en-US" sz="2000" i="1">
                <a:latin typeface="Arial" panose="020B0604020202020204" pitchFamily="34" charset="0"/>
                <a:cs typeface="Arial" panose="020B0604020202020204" pitchFamily="34" charset="0"/>
              </a:rPr>
              <a:t>Sample Action Principles</a:t>
            </a:r>
          </a:p>
          <a:p>
            <a:pPr marL="342900" indent="-342900">
              <a:buFont typeface="+mj-lt"/>
              <a:buAutoNum type="arabicPeriod"/>
            </a:pPr>
            <a:r>
              <a:rPr lang="en-US" sz="2000" i="1">
                <a:latin typeface="Arial" panose="020B0604020202020204" pitchFamily="34" charset="0"/>
                <a:cs typeface="Arial" panose="020B0604020202020204" pitchFamily="34" charset="0"/>
              </a:rPr>
              <a:t>Select/develop AI models with consistent performance </a:t>
            </a:r>
          </a:p>
          <a:p>
            <a:pPr marL="342900" indent="-342900">
              <a:buFont typeface="+mj-lt"/>
              <a:buAutoNum type="arabicPeriod"/>
            </a:pPr>
            <a:r>
              <a:rPr lang="en-US" sz="2000" i="1">
                <a:latin typeface="Arial" panose="020B0604020202020204" pitchFamily="34" charset="0"/>
                <a:cs typeface="Arial" panose="020B0604020202020204" pitchFamily="34" charset="0"/>
              </a:rPr>
              <a:t>Develop data storage guidelines</a:t>
            </a:r>
          </a:p>
          <a:p>
            <a:pPr marL="342900" indent="-342900">
              <a:buFont typeface="+mj-lt"/>
              <a:buAutoNum type="arabicPeriod"/>
            </a:pPr>
            <a:r>
              <a:rPr lang="en-US" sz="2000" i="1">
                <a:latin typeface="Arial" panose="020B0604020202020204" pitchFamily="34" charset="0"/>
                <a:cs typeface="Arial" panose="020B0604020202020204" pitchFamily="34" charset="0"/>
              </a:rPr>
              <a:t>Develop AI concern escalation process, i.e. separate hotline for AI related issues</a:t>
            </a:r>
          </a:p>
          <a:p>
            <a:pPr marL="342900" indent="-342900">
              <a:buFont typeface="+mj-lt"/>
              <a:buAutoNum type="arabicPeriod"/>
            </a:pPr>
            <a:r>
              <a:rPr lang="en-US" sz="2000" i="1">
                <a:latin typeface="Arial" panose="020B0604020202020204" pitchFamily="34" charset="0"/>
                <a:cs typeface="Arial" panose="020B0604020202020204" pitchFamily="34" charset="0"/>
              </a:rPr>
              <a:t>Develop human rights impact assessment tool and a process that defines when one should be conducted</a:t>
            </a:r>
          </a:p>
          <a:p>
            <a:pPr marL="342900" indent="-342900">
              <a:buFont typeface="+mj-lt"/>
              <a:buAutoNum type="arabicPeriod"/>
            </a:pPr>
            <a:r>
              <a:rPr lang="en-US" sz="2000" i="1">
                <a:latin typeface="Arial" panose="020B0604020202020204" pitchFamily="34" charset="0"/>
                <a:cs typeface="Arial" panose="020B0604020202020204" pitchFamily="34" charset="0"/>
              </a:rPr>
              <a:t>Provide mechanisms for end users to appeal an AI system’s decision</a:t>
            </a:r>
          </a:p>
        </p:txBody>
      </p:sp>
      <p:pic>
        <p:nvPicPr>
          <p:cNvPr id="8" name="Picture 7">
            <a:extLst>
              <a:ext uri="{FF2B5EF4-FFF2-40B4-BE49-F238E27FC236}">
                <a16:creationId xmlns:a16="http://schemas.microsoft.com/office/drawing/2014/main" id="{7E46949E-52F8-01F3-550A-040FA7BB5573}"/>
              </a:ext>
            </a:extLst>
          </p:cNvPr>
          <p:cNvPicPr>
            <a:picLocks noChangeAspect="1"/>
          </p:cNvPicPr>
          <p:nvPr/>
        </p:nvPicPr>
        <p:blipFill>
          <a:blip r:embed="rId3"/>
          <a:stretch>
            <a:fillRect/>
          </a:stretch>
        </p:blipFill>
        <p:spPr>
          <a:xfrm>
            <a:off x="8664856" y="331330"/>
            <a:ext cx="3108045" cy="1252542"/>
          </a:xfrm>
          <a:prstGeom prst="rect">
            <a:avLst/>
          </a:prstGeom>
        </p:spPr>
      </p:pic>
    </p:spTree>
    <p:extLst>
      <p:ext uri="{BB962C8B-B14F-4D97-AF65-F5344CB8AC3E}">
        <p14:creationId xmlns:p14="http://schemas.microsoft.com/office/powerpoint/2010/main" val="35916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459C2-FE11-2075-A656-51EBACE12059}"/>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C053FD4-19BD-4EE3-F971-63F7A4686DE0}"/>
              </a:ext>
            </a:extLst>
          </p:cNvPr>
          <p:cNvPicPr>
            <a:picLocks noGrp="1" noRot="1" noChangeAspect="1" noMove="1" noResize="1" noEditPoints="1" noAdjustHandles="1" noChangeArrowheads="1" noChangeShapeType="1" noCrop="1"/>
          </p:cNvPicPr>
          <p:nvPr>
            <p:ph idx="4294967295"/>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Subtitle 2">
            <a:extLst>
              <a:ext uri="{FF2B5EF4-FFF2-40B4-BE49-F238E27FC236}">
                <a16:creationId xmlns:a16="http://schemas.microsoft.com/office/drawing/2014/main" id="{B9846E78-BED3-A906-790C-3E5E984A10BA}"/>
              </a:ext>
            </a:extLst>
          </p:cNvPr>
          <p:cNvSpPr>
            <a:spLocks noGrp="1"/>
          </p:cNvSpPr>
          <p:nvPr/>
        </p:nvSpPr>
        <p:spPr>
          <a:xfrm>
            <a:off x="781050" y="882720"/>
            <a:ext cx="7105650" cy="834887"/>
          </a:xfrm>
          <a:prstGeom prst="rect">
            <a:avLst/>
          </a:prstGeom>
        </p:spPr>
        <p:txBody>
          <a:bodyPr vert="horz" lIns="91440" tIns="45720" rIns="91440" bIns="45720" rtlCol="0">
            <a:normAutofit/>
          </a:bodyPr>
          <a:lstStyle>
            <a:lvl1pPr marL="0" indent="0" algn="l" defTabSz="914400" rtl="0" eaLnBrk="1" latinLnBrk="0" hangingPunct="1">
              <a:lnSpc>
                <a:spcPts val="2500"/>
              </a:lnSpc>
              <a:spcBef>
                <a:spcPts val="1000"/>
              </a:spcBef>
              <a:spcAft>
                <a:spcPts val="900"/>
              </a:spcAft>
              <a:buFont typeface="Arial" panose="020B0604020202020204" pitchFamily="34" charset="0"/>
              <a:buNone/>
              <a:defRPr sz="2000" b="0" kern="1200">
                <a:solidFill>
                  <a:schemeClr val="bg2"/>
                </a:solidFill>
                <a:latin typeface="+mn-lt"/>
                <a:ea typeface="+mn-ea"/>
                <a:cs typeface="+mn-cs"/>
              </a:defRPr>
            </a:lvl1pPr>
            <a:lvl2pPr marL="457200" indent="0" algn="ctr" defTabSz="914400" rtl="0" eaLnBrk="1" latinLnBrk="0" hangingPunct="1">
              <a:lnSpc>
                <a:spcPct val="90000"/>
              </a:lnSpc>
              <a:spcBef>
                <a:spcPts val="500"/>
              </a:spcBef>
              <a:spcAft>
                <a:spcPts val="900"/>
              </a:spcAft>
              <a:buClr>
                <a:schemeClr val="bg2">
                  <a:lumMod val="60000"/>
                  <a:lumOff val="40000"/>
                </a:schemeClr>
              </a:buClr>
              <a:buSzPct val="95000"/>
              <a:buFont typeface=".Hiragino Kaku Gothic Interface W3"/>
              <a:buNone/>
              <a:defRPr sz="2000" b="0" kern="1200">
                <a:solidFill>
                  <a:schemeClr val="bg2"/>
                </a:solidFill>
                <a:latin typeface="+mn-lt"/>
                <a:ea typeface="+mn-ea"/>
                <a:cs typeface="+mn-cs"/>
              </a:defRPr>
            </a:lvl2pPr>
            <a:lvl3pPr marL="914400" indent="0" algn="ctr" defTabSz="914400" rtl="0" eaLnBrk="1" latinLnBrk="0" hangingPunct="1">
              <a:lnSpc>
                <a:spcPct val="90000"/>
              </a:lnSpc>
              <a:spcBef>
                <a:spcPts val="500"/>
              </a:spcBef>
              <a:spcAft>
                <a:spcPts val="900"/>
              </a:spcAft>
              <a:buClr>
                <a:schemeClr val="bg2">
                  <a:lumMod val="60000"/>
                  <a:lumOff val="40000"/>
                </a:schemeClr>
              </a:buClr>
              <a:buFont typeface="Arial" panose="020B0604020202020204" pitchFamily="34" charset="0"/>
              <a:buNone/>
              <a:defRPr sz="1800" b="0" kern="1200">
                <a:solidFill>
                  <a:schemeClr val="bg2"/>
                </a:solidFill>
                <a:latin typeface="+mn-lt"/>
                <a:ea typeface="+mn-ea"/>
                <a:cs typeface="+mn-cs"/>
              </a:defRPr>
            </a:lvl3pPr>
            <a:lvl4pPr marL="1371600" indent="0" algn="ctr" defTabSz="914400" rtl="0" eaLnBrk="1" latinLnBrk="0" hangingPunct="1">
              <a:lnSpc>
                <a:spcPct val="90000"/>
              </a:lnSpc>
              <a:spcBef>
                <a:spcPts val="500"/>
              </a:spcBef>
              <a:spcAft>
                <a:spcPts val="900"/>
              </a:spcAft>
              <a:buClr>
                <a:schemeClr val="bg2">
                  <a:lumMod val="60000"/>
                  <a:lumOff val="40000"/>
                </a:schemeClr>
              </a:buClr>
              <a:buSzPct val="100000"/>
              <a:buFont typeface=".Hiragino Kaku Gothic Interface W3"/>
              <a:buNone/>
              <a:defRPr sz="1600" b="0" kern="1200">
                <a:solidFill>
                  <a:schemeClr val="bg2"/>
                </a:solidFill>
                <a:latin typeface="+mn-lt"/>
                <a:ea typeface="+mn-ea"/>
                <a:cs typeface="+mn-cs"/>
              </a:defRPr>
            </a:lvl4pPr>
            <a:lvl5pPr marL="1828800" indent="0" algn="ctr" defTabSz="914400" rtl="0" eaLnBrk="1" latinLnBrk="0" hangingPunct="1">
              <a:lnSpc>
                <a:spcPct val="90000"/>
              </a:lnSpc>
              <a:spcBef>
                <a:spcPts val="500"/>
              </a:spcBef>
              <a:spcAft>
                <a:spcPts val="900"/>
              </a:spcAft>
              <a:buClr>
                <a:schemeClr val="bg2">
                  <a:lumMod val="60000"/>
                  <a:lumOff val="40000"/>
                </a:schemeClr>
              </a:buClr>
              <a:buFont typeface="Arial" panose="020B0604020202020204" pitchFamily="34" charset="0"/>
              <a:buNone/>
              <a:defRPr sz="1600" b="0" kern="1200">
                <a:solidFill>
                  <a:schemeClr val="bg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a:solidFill>
                  <a:schemeClr val="tx1"/>
                </a:solidFill>
                <a:latin typeface="Arial" panose="020B0604020202020204" pitchFamily="34" charset="0"/>
                <a:cs typeface="Arial" panose="020B0604020202020204" pitchFamily="34" charset="0"/>
              </a:rPr>
              <a:t>Promote Human Well-Being</a:t>
            </a:r>
          </a:p>
        </p:txBody>
      </p:sp>
      <p:sp>
        <p:nvSpPr>
          <p:cNvPr id="3" name="TextBox 2">
            <a:extLst>
              <a:ext uri="{FF2B5EF4-FFF2-40B4-BE49-F238E27FC236}">
                <a16:creationId xmlns:a16="http://schemas.microsoft.com/office/drawing/2014/main" id="{C1941101-EED1-5D8F-9DBD-5199E51E4728}"/>
              </a:ext>
            </a:extLst>
          </p:cNvPr>
          <p:cNvSpPr txBox="1"/>
          <p:nvPr/>
        </p:nvSpPr>
        <p:spPr>
          <a:xfrm>
            <a:off x="781050" y="2228796"/>
            <a:ext cx="6094206" cy="3888244"/>
          </a:xfrm>
          <a:prstGeom prst="rect">
            <a:avLst/>
          </a:prstGeom>
          <a:noFill/>
        </p:spPr>
        <p:txBody>
          <a:bodyPr wrap="square">
            <a:spAutoFit/>
          </a:bodyPr>
          <a:lstStyle/>
          <a:p>
            <a:pPr marL="228600" lvl="0" indent="-228600" algn="l" rtl="0">
              <a:lnSpc>
                <a:spcPct val="90000"/>
              </a:lnSpc>
              <a:spcBef>
                <a:spcPts val="0"/>
              </a:spcBef>
              <a:spcAft>
                <a:spcPts val="0"/>
              </a:spcAft>
              <a:buSzPts val="2400"/>
              <a:buChar char="•"/>
            </a:pPr>
            <a:r>
              <a:rPr lang="en-US" sz="2000"/>
              <a:t>Beneficence &amp; non-maleficence</a:t>
            </a:r>
          </a:p>
          <a:p>
            <a:pPr marL="228600" lvl="0" indent="-228600" algn="l" rtl="0">
              <a:lnSpc>
                <a:spcPct val="90000"/>
              </a:lnSpc>
              <a:spcBef>
                <a:spcPts val="1000"/>
              </a:spcBef>
              <a:spcAft>
                <a:spcPts val="0"/>
              </a:spcAft>
              <a:buSzPts val="2400"/>
              <a:buChar char="•"/>
            </a:pPr>
            <a:r>
              <a:rPr lang="en-US" sz="2000"/>
              <a:t>Health &amp; well-being</a:t>
            </a:r>
          </a:p>
          <a:p>
            <a:pPr marL="228600" lvl="0" indent="-228600" algn="l" rtl="0">
              <a:lnSpc>
                <a:spcPct val="90000"/>
              </a:lnSpc>
              <a:spcBef>
                <a:spcPts val="1000"/>
              </a:spcBef>
              <a:spcAft>
                <a:spcPts val="0"/>
              </a:spcAft>
              <a:buSzPts val="2400"/>
              <a:buChar char="•"/>
            </a:pPr>
            <a:r>
              <a:rPr lang="en-US" sz="2000"/>
              <a:t>Safe and respectful working conditions</a:t>
            </a:r>
          </a:p>
          <a:p>
            <a:pPr marL="228600" lvl="0" indent="-228600" algn="l" rtl="0">
              <a:lnSpc>
                <a:spcPct val="90000"/>
              </a:lnSpc>
              <a:spcBef>
                <a:spcPts val="1000"/>
              </a:spcBef>
              <a:spcAft>
                <a:spcPts val="0"/>
              </a:spcAft>
              <a:buSzPts val="2400"/>
              <a:buChar char="•"/>
            </a:pPr>
            <a:r>
              <a:rPr lang="en-US" sz="2000"/>
              <a:t>Access to education</a:t>
            </a:r>
          </a:p>
          <a:p>
            <a:pPr marL="228600" lvl="0" indent="-228600" algn="l" rtl="0">
              <a:lnSpc>
                <a:spcPct val="90000"/>
              </a:lnSpc>
              <a:spcBef>
                <a:spcPts val="1000"/>
              </a:spcBef>
              <a:spcAft>
                <a:spcPts val="0"/>
              </a:spcAft>
              <a:buSzPts val="2400"/>
              <a:buChar char="•"/>
            </a:pPr>
            <a:r>
              <a:rPr lang="en-US" sz="2000"/>
              <a:t>Conflict resolution</a:t>
            </a:r>
          </a:p>
          <a:p>
            <a:pPr marL="228600" lvl="0" indent="-228600" algn="l" rtl="0">
              <a:lnSpc>
                <a:spcPct val="90000"/>
              </a:lnSpc>
              <a:spcBef>
                <a:spcPts val="1000"/>
              </a:spcBef>
              <a:spcAft>
                <a:spcPts val="0"/>
              </a:spcAft>
              <a:buSzPts val="2400"/>
              <a:buChar char="•"/>
            </a:pPr>
            <a:r>
              <a:rPr lang="en-US" sz="2000"/>
              <a:t>Care for the vulnerable</a:t>
            </a:r>
          </a:p>
          <a:p>
            <a:pPr marL="228600" lvl="0" indent="-228600" algn="l" rtl="0">
              <a:lnSpc>
                <a:spcPct val="90000"/>
              </a:lnSpc>
              <a:spcBef>
                <a:spcPts val="1000"/>
              </a:spcBef>
              <a:spcAft>
                <a:spcPts val="0"/>
              </a:spcAft>
              <a:buSzPts val="2400"/>
              <a:buChar char="•"/>
            </a:pPr>
            <a:r>
              <a:rPr lang="en-US" sz="2000"/>
              <a:t>Financial security</a:t>
            </a:r>
          </a:p>
          <a:p>
            <a:pPr marL="228600" lvl="0" indent="-228600" algn="l" rtl="0">
              <a:lnSpc>
                <a:spcPct val="90000"/>
              </a:lnSpc>
              <a:spcBef>
                <a:spcPts val="1000"/>
              </a:spcBef>
              <a:spcAft>
                <a:spcPts val="0"/>
              </a:spcAft>
              <a:buSzPts val="2400"/>
              <a:buChar char="•"/>
            </a:pPr>
            <a:r>
              <a:rPr lang="en-US" sz="2000"/>
              <a:t>Emotional well-being</a:t>
            </a:r>
          </a:p>
          <a:p>
            <a:pPr marL="228600" lvl="0" indent="-228600" algn="l" rtl="0">
              <a:lnSpc>
                <a:spcPct val="90000"/>
              </a:lnSpc>
              <a:spcBef>
                <a:spcPts val="1000"/>
              </a:spcBef>
              <a:spcAft>
                <a:spcPts val="0"/>
              </a:spcAft>
              <a:buSzPts val="2400"/>
              <a:buChar char="•"/>
            </a:pPr>
            <a:r>
              <a:rPr lang="en-US" sz="2000"/>
              <a:t>Purpose and meaning</a:t>
            </a:r>
          </a:p>
          <a:p>
            <a:pPr>
              <a:buSzPts val="2400"/>
            </a:pPr>
            <a:endParaRPr lang="en-US"/>
          </a:p>
        </p:txBody>
      </p:sp>
      <p:sp>
        <p:nvSpPr>
          <p:cNvPr id="2" name="TextBox 1">
            <a:extLst>
              <a:ext uri="{FF2B5EF4-FFF2-40B4-BE49-F238E27FC236}">
                <a16:creationId xmlns:a16="http://schemas.microsoft.com/office/drawing/2014/main" id="{D4866E2E-AAA0-A39E-FFDA-5F4963851103}"/>
              </a:ext>
            </a:extLst>
          </p:cNvPr>
          <p:cNvSpPr txBox="1"/>
          <p:nvPr/>
        </p:nvSpPr>
        <p:spPr>
          <a:xfrm>
            <a:off x="6441679" y="2228796"/>
            <a:ext cx="4696968" cy="3785652"/>
          </a:xfrm>
          <a:prstGeom prst="rect">
            <a:avLst/>
          </a:prstGeom>
          <a:noFill/>
        </p:spPr>
        <p:txBody>
          <a:bodyPr wrap="square" rtlCol="0">
            <a:spAutoFit/>
          </a:bodyPr>
          <a:lstStyle/>
          <a:p>
            <a:r>
              <a:rPr lang="en-US" sz="2000" i="1">
                <a:latin typeface="Arial" panose="020B0604020202020204" pitchFamily="34" charset="0"/>
                <a:cs typeface="Arial" panose="020B0604020202020204" pitchFamily="34" charset="0"/>
              </a:rPr>
              <a:t>Sample Action Principles</a:t>
            </a:r>
          </a:p>
          <a:p>
            <a:pPr marL="342900" indent="-342900">
              <a:buFont typeface="+mj-lt"/>
              <a:buAutoNum type="arabicPeriod"/>
            </a:pPr>
            <a:r>
              <a:rPr lang="en-US" sz="2000" i="1">
                <a:latin typeface="Arial" panose="020B0604020202020204" pitchFamily="34" charset="0"/>
                <a:cs typeface="Arial" panose="020B0604020202020204" pitchFamily="34" charset="0"/>
              </a:rPr>
              <a:t>Identify jobs lost and gained due to AI; identify re-training opportunities</a:t>
            </a:r>
          </a:p>
          <a:p>
            <a:pPr marL="342900" indent="-342900">
              <a:buFont typeface="+mj-lt"/>
              <a:buAutoNum type="arabicPeriod"/>
            </a:pPr>
            <a:r>
              <a:rPr lang="en-US" sz="2000" i="1">
                <a:latin typeface="Arial" panose="020B0604020202020204" pitchFamily="34" charset="0"/>
                <a:cs typeface="Arial" panose="020B0604020202020204" pitchFamily="34" charset="0"/>
              </a:rPr>
              <a:t>Develop reporting protocols for accidents with AI, loss of control of AI systems</a:t>
            </a:r>
          </a:p>
          <a:p>
            <a:pPr marL="342900" indent="-342900">
              <a:buFont typeface="+mj-lt"/>
              <a:buAutoNum type="arabicPeriod"/>
            </a:pPr>
            <a:r>
              <a:rPr lang="en-US" sz="2000" i="1">
                <a:latin typeface="Arial" panose="020B0604020202020204" pitchFamily="34" charset="0"/>
                <a:cs typeface="Arial" panose="020B0604020202020204" pitchFamily="34" charset="0"/>
              </a:rPr>
              <a:t>Determine the meaning of “vulnerable”</a:t>
            </a:r>
          </a:p>
          <a:p>
            <a:pPr marL="342900" indent="-342900">
              <a:buFont typeface="+mj-lt"/>
              <a:buAutoNum type="arabicPeriod"/>
            </a:pPr>
            <a:r>
              <a:rPr lang="en-US" sz="2000" i="1">
                <a:latin typeface="Arial" panose="020B0604020202020204" pitchFamily="34" charset="0"/>
                <a:cs typeface="Arial" panose="020B0604020202020204" pitchFamily="34" charset="0"/>
              </a:rPr>
              <a:t>Monitor effects of AI on non-vulnerable &amp; vulnerable populations; close gaps between the two by raising standards, not lowering them.</a:t>
            </a:r>
          </a:p>
        </p:txBody>
      </p:sp>
      <p:pic>
        <p:nvPicPr>
          <p:cNvPr id="4" name="Picture 3">
            <a:extLst>
              <a:ext uri="{FF2B5EF4-FFF2-40B4-BE49-F238E27FC236}">
                <a16:creationId xmlns:a16="http://schemas.microsoft.com/office/drawing/2014/main" id="{E597C300-EFCD-16D7-FEC6-8850A73CA8CB}"/>
              </a:ext>
            </a:extLst>
          </p:cNvPr>
          <p:cNvPicPr>
            <a:picLocks noChangeAspect="1"/>
          </p:cNvPicPr>
          <p:nvPr/>
        </p:nvPicPr>
        <p:blipFill>
          <a:blip r:embed="rId3"/>
          <a:stretch>
            <a:fillRect/>
          </a:stretch>
        </p:blipFill>
        <p:spPr>
          <a:xfrm>
            <a:off x="8664856" y="331330"/>
            <a:ext cx="3108045" cy="1252542"/>
          </a:xfrm>
          <a:prstGeom prst="rect">
            <a:avLst/>
          </a:prstGeom>
        </p:spPr>
      </p:pic>
    </p:spTree>
    <p:extLst>
      <p:ext uri="{BB962C8B-B14F-4D97-AF65-F5344CB8AC3E}">
        <p14:creationId xmlns:p14="http://schemas.microsoft.com/office/powerpoint/2010/main" val="197840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459C2-FE11-2075-A656-51EBACE12059}"/>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C053FD4-19BD-4EE3-F971-63F7A4686DE0}"/>
              </a:ext>
            </a:extLst>
          </p:cNvPr>
          <p:cNvPicPr>
            <a:picLocks noGrp="1" noRot="1" noChangeAspect="1" noMove="1" noResize="1" noEditPoints="1" noAdjustHandles="1" noChangeArrowheads="1" noChangeShapeType="1" noCrop="1"/>
          </p:cNvPicPr>
          <p:nvPr>
            <p:ph idx="4294967295"/>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Subtitle 2">
            <a:extLst>
              <a:ext uri="{FF2B5EF4-FFF2-40B4-BE49-F238E27FC236}">
                <a16:creationId xmlns:a16="http://schemas.microsoft.com/office/drawing/2014/main" id="{B9846E78-BED3-A906-790C-3E5E984A10BA}"/>
              </a:ext>
            </a:extLst>
          </p:cNvPr>
          <p:cNvSpPr>
            <a:spLocks noGrp="1"/>
          </p:cNvSpPr>
          <p:nvPr/>
        </p:nvSpPr>
        <p:spPr>
          <a:xfrm>
            <a:off x="781050" y="882720"/>
            <a:ext cx="7105650" cy="834887"/>
          </a:xfrm>
          <a:prstGeom prst="rect">
            <a:avLst/>
          </a:prstGeom>
        </p:spPr>
        <p:txBody>
          <a:bodyPr vert="horz" lIns="91440" tIns="45720" rIns="91440" bIns="45720" rtlCol="0">
            <a:normAutofit/>
          </a:bodyPr>
          <a:lstStyle>
            <a:lvl1pPr marL="0" indent="0" algn="l" defTabSz="914400" rtl="0" eaLnBrk="1" latinLnBrk="0" hangingPunct="1">
              <a:lnSpc>
                <a:spcPts val="2500"/>
              </a:lnSpc>
              <a:spcBef>
                <a:spcPts val="1000"/>
              </a:spcBef>
              <a:spcAft>
                <a:spcPts val="900"/>
              </a:spcAft>
              <a:buFont typeface="Arial" panose="020B0604020202020204" pitchFamily="34" charset="0"/>
              <a:buNone/>
              <a:defRPr sz="2000" b="0" kern="1200">
                <a:solidFill>
                  <a:schemeClr val="bg2"/>
                </a:solidFill>
                <a:latin typeface="+mn-lt"/>
                <a:ea typeface="+mn-ea"/>
                <a:cs typeface="+mn-cs"/>
              </a:defRPr>
            </a:lvl1pPr>
            <a:lvl2pPr marL="457200" indent="0" algn="ctr" defTabSz="914400" rtl="0" eaLnBrk="1" latinLnBrk="0" hangingPunct="1">
              <a:lnSpc>
                <a:spcPct val="90000"/>
              </a:lnSpc>
              <a:spcBef>
                <a:spcPts val="500"/>
              </a:spcBef>
              <a:spcAft>
                <a:spcPts val="900"/>
              </a:spcAft>
              <a:buClr>
                <a:schemeClr val="bg2">
                  <a:lumMod val="60000"/>
                  <a:lumOff val="40000"/>
                </a:schemeClr>
              </a:buClr>
              <a:buSzPct val="95000"/>
              <a:buFont typeface=".Hiragino Kaku Gothic Interface W3"/>
              <a:buNone/>
              <a:defRPr sz="2000" b="0" kern="1200">
                <a:solidFill>
                  <a:schemeClr val="bg2"/>
                </a:solidFill>
                <a:latin typeface="+mn-lt"/>
                <a:ea typeface="+mn-ea"/>
                <a:cs typeface="+mn-cs"/>
              </a:defRPr>
            </a:lvl2pPr>
            <a:lvl3pPr marL="914400" indent="0" algn="ctr" defTabSz="914400" rtl="0" eaLnBrk="1" latinLnBrk="0" hangingPunct="1">
              <a:lnSpc>
                <a:spcPct val="90000"/>
              </a:lnSpc>
              <a:spcBef>
                <a:spcPts val="500"/>
              </a:spcBef>
              <a:spcAft>
                <a:spcPts val="900"/>
              </a:spcAft>
              <a:buClr>
                <a:schemeClr val="bg2">
                  <a:lumMod val="60000"/>
                  <a:lumOff val="40000"/>
                </a:schemeClr>
              </a:buClr>
              <a:buFont typeface="Arial" panose="020B0604020202020204" pitchFamily="34" charset="0"/>
              <a:buNone/>
              <a:defRPr sz="1800" b="0" kern="1200">
                <a:solidFill>
                  <a:schemeClr val="bg2"/>
                </a:solidFill>
                <a:latin typeface="+mn-lt"/>
                <a:ea typeface="+mn-ea"/>
                <a:cs typeface="+mn-cs"/>
              </a:defRPr>
            </a:lvl3pPr>
            <a:lvl4pPr marL="1371600" indent="0" algn="ctr" defTabSz="914400" rtl="0" eaLnBrk="1" latinLnBrk="0" hangingPunct="1">
              <a:lnSpc>
                <a:spcPct val="90000"/>
              </a:lnSpc>
              <a:spcBef>
                <a:spcPts val="500"/>
              </a:spcBef>
              <a:spcAft>
                <a:spcPts val="900"/>
              </a:spcAft>
              <a:buClr>
                <a:schemeClr val="bg2">
                  <a:lumMod val="60000"/>
                  <a:lumOff val="40000"/>
                </a:schemeClr>
              </a:buClr>
              <a:buSzPct val="100000"/>
              <a:buFont typeface=".Hiragino Kaku Gothic Interface W3"/>
              <a:buNone/>
              <a:defRPr sz="1600" b="0" kern="1200">
                <a:solidFill>
                  <a:schemeClr val="bg2"/>
                </a:solidFill>
                <a:latin typeface="+mn-lt"/>
                <a:ea typeface="+mn-ea"/>
                <a:cs typeface="+mn-cs"/>
              </a:defRPr>
            </a:lvl4pPr>
            <a:lvl5pPr marL="1828800" indent="0" algn="ctr" defTabSz="914400" rtl="0" eaLnBrk="1" latinLnBrk="0" hangingPunct="1">
              <a:lnSpc>
                <a:spcPct val="90000"/>
              </a:lnSpc>
              <a:spcBef>
                <a:spcPts val="500"/>
              </a:spcBef>
              <a:spcAft>
                <a:spcPts val="900"/>
              </a:spcAft>
              <a:buClr>
                <a:schemeClr val="bg2">
                  <a:lumMod val="60000"/>
                  <a:lumOff val="40000"/>
                </a:schemeClr>
              </a:buClr>
              <a:buFont typeface="Arial" panose="020B0604020202020204" pitchFamily="34" charset="0"/>
              <a:buNone/>
              <a:defRPr sz="1600" b="0" kern="1200">
                <a:solidFill>
                  <a:schemeClr val="bg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a:solidFill>
                  <a:schemeClr val="tx1"/>
                </a:solidFill>
                <a:latin typeface="Arial" panose="020B0604020202020204" pitchFamily="34" charset="0"/>
                <a:cs typeface="Arial" panose="020B0604020202020204" pitchFamily="34" charset="0"/>
              </a:rPr>
              <a:t>Invest in Humanity</a:t>
            </a:r>
          </a:p>
        </p:txBody>
      </p:sp>
      <p:sp>
        <p:nvSpPr>
          <p:cNvPr id="3" name="TextBox 2">
            <a:extLst>
              <a:ext uri="{FF2B5EF4-FFF2-40B4-BE49-F238E27FC236}">
                <a16:creationId xmlns:a16="http://schemas.microsoft.com/office/drawing/2014/main" id="{C1941101-EED1-5D8F-9DBD-5199E51E4728}"/>
              </a:ext>
            </a:extLst>
          </p:cNvPr>
          <p:cNvSpPr txBox="1"/>
          <p:nvPr/>
        </p:nvSpPr>
        <p:spPr>
          <a:xfrm>
            <a:off x="781050" y="2228796"/>
            <a:ext cx="6094206" cy="2267287"/>
          </a:xfrm>
          <a:prstGeom prst="rect">
            <a:avLst/>
          </a:prstGeom>
          <a:noFill/>
        </p:spPr>
        <p:txBody>
          <a:bodyPr wrap="square">
            <a:spAutoFit/>
          </a:bodyPr>
          <a:lstStyle/>
          <a:p>
            <a:pPr marL="228600" lvl="0" indent="-228600" algn="l" rtl="0">
              <a:lnSpc>
                <a:spcPct val="90000"/>
              </a:lnSpc>
              <a:spcBef>
                <a:spcPts val="0"/>
              </a:spcBef>
              <a:spcAft>
                <a:spcPts val="0"/>
              </a:spcAft>
              <a:buSzPts val="2400"/>
              <a:buChar char="•"/>
            </a:pPr>
            <a:r>
              <a:rPr lang="en-US" sz="2000"/>
              <a:t>Good institutions</a:t>
            </a:r>
          </a:p>
          <a:p>
            <a:pPr marL="228600" lvl="0" indent="-228600" algn="l" rtl="0">
              <a:lnSpc>
                <a:spcPct val="90000"/>
              </a:lnSpc>
              <a:spcBef>
                <a:spcPts val="1000"/>
              </a:spcBef>
              <a:spcAft>
                <a:spcPts val="0"/>
              </a:spcAft>
              <a:buSzPts val="2400"/>
              <a:buChar char="•"/>
            </a:pPr>
            <a:r>
              <a:rPr lang="en-US" sz="2000"/>
              <a:t>Long-term thinking</a:t>
            </a:r>
          </a:p>
          <a:p>
            <a:pPr marL="228600" lvl="0" indent="-228600" algn="l" rtl="0">
              <a:lnSpc>
                <a:spcPct val="90000"/>
              </a:lnSpc>
              <a:spcBef>
                <a:spcPts val="1000"/>
              </a:spcBef>
              <a:spcAft>
                <a:spcPts val="0"/>
              </a:spcAft>
              <a:buSzPts val="2400"/>
              <a:buChar char="•"/>
            </a:pPr>
            <a:r>
              <a:rPr lang="en-US" sz="2000"/>
              <a:t>Civility &amp; community building</a:t>
            </a:r>
          </a:p>
          <a:p>
            <a:pPr marL="228600" lvl="0" indent="-228600" algn="l" rtl="0">
              <a:lnSpc>
                <a:spcPct val="90000"/>
              </a:lnSpc>
              <a:spcBef>
                <a:spcPts val="1000"/>
              </a:spcBef>
              <a:spcAft>
                <a:spcPts val="0"/>
              </a:spcAft>
              <a:buSzPts val="2400"/>
              <a:buChar char="•"/>
            </a:pPr>
            <a:r>
              <a:rPr lang="en-US" sz="2000"/>
              <a:t>Building good character</a:t>
            </a:r>
          </a:p>
          <a:p>
            <a:pPr marL="228600" lvl="0" indent="-228600" algn="l" rtl="0">
              <a:lnSpc>
                <a:spcPct val="90000"/>
              </a:lnSpc>
              <a:spcBef>
                <a:spcPts val="1000"/>
              </a:spcBef>
              <a:spcAft>
                <a:spcPts val="0"/>
              </a:spcAft>
              <a:buSzPts val="2400"/>
              <a:buChar char="•"/>
            </a:pPr>
            <a:r>
              <a:rPr lang="en-US" sz="2000"/>
              <a:t>Creating healthy, inclusive cultures</a:t>
            </a:r>
          </a:p>
          <a:p>
            <a:pPr>
              <a:buSzPts val="2400"/>
            </a:pPr>
            <a:endParaRPr lang="en-US"/>
          </a:p>
        </p:txBody>
      </p:sp>
      <p:sp>
        <p:nvSpPr>
          <p:cNvPr id="4" name="TextBox 3">
            <a:extLst>
              <a:ext uri="{FF2B5EF4-FFF2-40B4-BE49-F238E27FC236}">
                <a16:creationId xmlns:a16="http://schemas.microsoft.com/office/drawing/2014/main" id="{73B7EFAF-1F78-A2D9-A77F-E87B9E5A703E}"/>
              </a:ext>
            </a:extLst>
          </p:cNvPr>
          <p:cNvSpPr txBox="1"/>
          <p:nvPr/>
        </p:nvSpPr>
        <p:spPr>
          <a:xfrm>
            <a:off x="5403028" y="2098676"/>
            <a:ext cx="6180268" cy="2246769"/>
          </a:xfrm>
          <a:prstGeom prst="rect">
            <a:avLst/>
          </a:prstGeom>
          <a:noFill/>
        </p:spPr>
        <p:txBody>
          <a:bodyPr wrap="square">
            <a:spAutoFit/>
          </a:bodyPr>
          <a:lstStyle/>
          <a:p>
            <a:r>
              <a:rPr lang="en-US" sz="2000" i="1">
                <a:latin typeface="Arial" panose="020B0604020202020204" pitchFamily="34" charset="0"/>
                <a:cs typeface="Arial" panose="020B0604020202020204" pitchFamily="34" charset="0"/>
              </a:rPr>
              <a:t>Sample Action Principles</a:t>
            </a:r>
          </a:p>
          <a:p>
            <a:pPr marL="342900" indent="-342900">
              <a:buFont typeface="+mj-lt"/>
              <a:buAutoNum type="arabicPeriod"/>
            </a:pPr>
            <a:r>
              <a:rPr lang="en-US" sz="2000" i="1">
                <a:latin typeface="Arial" panose="020B0604020202020204" pitchFamily="34" charset="0"/>
                <a:cs typeface="Arial" panose="020B0604020202020204" pitchFamily="34" charset="0"/>
              </a:rPr>
              <a:t>As part of employee evaluations, assess for attributes aligned with company’s values</a:t>
            </a:r>
          </a:p>
          <a:p>
            <a:pPr marL="342900" indent="-342900">
              <a:buFont typeface="+mj-lt"/>
              <a:buAutoNum type="arabicPeriod"/>
            </a:pPr>
            <a:r>
              <a:rPr lang="en-US" sz="2000" i="1">
                <a:latin typeface="Arial" panose="020B0604020202020204" pitchFamily="34" charset="0"/>
                <a:cs typeface="Arial" panose="020B0604020202020204" pitchFamily="34" charset="0"/>
              </a:rPr>
              <a:t>Build/use AI systems that reinforce trust in standard accounting/financial practices</a:t>
            </a:r>
          </a:p>
          <a:p>
            <a:pPr marL="342900" indent="-342900">
              <a:buFont typeface="+mj-lt"/>
              <a:buAutoNum type="arabicPeriod"/>
            </a:pPr>
            <a:r>
              <a:rPr lang="en-US" sz="2000" i="1">
                <a:latin typeface="Arial" panose="020B0604020202020204" pitchFamily="34" charset="0"/>
                <a:cs typeface="Arial" panose="020B0604020202020204" pitchFamily="34" charset="0"/>
              </a:rPr>
              <a:t>Assess the internal ethical culture, with special attention to AI-integration issues </a:t>
            </a:r>
          </a:p>
        </p:txBody>
      </p:sp>
      <p:pic>
        <p:nvPicPr>
          <p:cNvPr id="7" name="Picture 6">
            <a:extLst>
              <a:ext uri="{FF2B5EF4-FFF2-40B4-BE49-F238E27FC236}">
                <a16:creationId xmlns:a16="http://schemas.microsoft.com/office/drawing/2014/main" id="{256313A4-A533-9303-4EE7-637C87999430}"/>
              </a:ext>
            </a:extLst>
          </p:cNvPr>
          <p:cNvPicPr>
            <a:picLocks noChangeAspect="1"/>
          </p:cNvPicPr>
          <p:nvPr/>
        </p:nvPicPr>
        <p:blipFill>
          <a:blip r:embed="rId3"/>
          <a:stretch>
            <a:fillRect/>
          </a:stretch>
        </p:blipFill>
        <p:spPr>
          <a:xfrm>
            <a:off x="8664856" y="331330"/>
            <a:ext cx="3108045" cy="1252542"/>
          </a:xfrm>
          <a:prstGeom prst="rect">
            <a:avLst/>
          </a:prstGeom>
        </p:spPr>
      </p:pic>
    </p:spTree>
    <p:extLst>
      <p:ext uri="{BB962C8B-B14F-4D97-AF65-F5344CB8AC3E}">
        <p14:creationId xmlns:p14="http://schemas.microsoft.com/office/powerpoint/2010/main" val="77253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047EB34-1795-F044-96D4-F0CE67C5E8CE}"/>
              </a:ext>
            </a:extLst>
          </p:cNvPr>
          <p:cNvSpPr>
            <a:spLocks noGrp="1"/>
          </p:cNvSpPr>
          <p:nvPr>
            <p:ph type="title"/>
          </p:nvPr>
        </p:nvSpPr>
        <p:spPr>
          <a:xfrm>
            <a:off x="906117" y="2048216"/>
            <a:ext cx="10379765" cy="2761568"/>
          </a:xfrm>
        </p:spPr>
        <p:txBody>
          <a:bodyPr>
            <a:normAutofit/>
          </a:bodyPr>
          <a:lstStyle/>
          <a:p>
            <a:pPr algn="ctr"/>
            <a:r>
              <a:rPr lang="en-US" sz="2800" b="0" i="1">
                <a:solidFill>
                  <a:schemeClr val="tx1"/>
                </a:solidFill>
                <a:effectLst/>
                <a:latin typeface="Arial" panose="020B0604020202020204" pitchFamily="34" charset="0"/>
              </a:rPr>
              <a:t>“</a:t>
            </a:r>
            <a:r>
              <a:rPr lang="en-US" sz="2800" i="1">
                <a:solidFill>
                  <a:schemeClr val="tx1"/>
                </a:solidFill>
                <a:latin typeface="Arial" panose="020B0604020202020204" pitchFamily="34" charset="0"/>
              </a:rPr>
              <a:t>What has struck me and has been really remarkable is that the conversation around AI has remained very bipartisan.”</a:t>
            </a:r>
            <a:br>
              <a:rPr lang="en-US" sz="2800" i="1">
                <a:solidFill>
                  <a:schemeClr val="tx1">
                    <a:lumMod val="65000"/>
                    <a:lumOff val="35000"/>
                  </a:schemeClr>
                </a:solidFill>
                <a:latin typeface="Arial" panose="020B0604020202020204" pitchFamily="34" charset="0"/>
              </a:rPr>
            </a:br>
            <a:br>
              <a:rPr lang="en-US" sz="2800" i="1">
                <a:solidFill>
                  <a:schemeClr val="tx1">
                    <a:lumMod val="65000"/>
                    <a:lumOff val="35000"/>
                  </a:schemeClr>
                </a:solidFill>
                <a:latin typeface="Arial" panose="020B0604020202020204" pitchFamily="34" charset="0"/>
              </a:rPr>
            </a:br>
            <a:r>
              <a:rPr lang="en-US" sz="2400" b="1">
                <a:solidFill>
                  <a:srgbClr val="13526C"/>
                </a:solidFill>
                <a:latin typeface="Arial" panose="020B0604020202020204" pitchFamily="34" charset="0"/>
              </a:rPr>
              <a:t>Anna </a:t>
            </a:r>
            <a:r>
              <a:rPr lang="en-US" sz="2400" b="1" err="1">
                <a:solidFill>
                  <a:srgbClr val="13526C"/>
                </a:solidFill>
                <a:latin typeface="Arial" panose="020B0604020202020204" pitchFamily="34" charset="0"/>
              </a:rPr>
              <a:t>Makanju</a:t>
            </a:r>
            <a:r>
              <a:rPr lang="en-US" sz="2400" b="1">
                <a:solidFill>
                  <a:srgbClr val="13526C"/>
                </a:solidFill>
                <a:latin typeface="Arial" panose="020B0604020202020204" pitchFamily="34" charset="0"/>
              </a:rPr>
              <a:t>, vice president of global affairs, OpenAI</a:t>
            </a:r>
            <a:endParaRPr lang="en-US" sz="2000"/>
          </a:p>
        </p:txBody>
      </p:sp>
    </p:spTree>
    <p:extLst>
      <p:ext uri="{BB962C8B-B14F-4D97-AF65-F5344CB8AC3E}">
        <p14:creationId xmlns:p14="http://schemas.microsoft.com/office/powerpoint/2010/main" val="935082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459C2-FE11-2075-A656-51EBACE12059}"/>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C053FD4-19BD-4EE3-F971-63F7A4686DE0}"/>
              </a:ext>
            </a:extLst>
          </p:cNvPr>
          <p:cNvPicPr>
            <a:picLocks noGrp="1" noRot="1" noChangeAspect="1" noMove="1" noResize="1" noEditPoints="1" noAdjustHandles="1" noChangeArrowheads="1" noChangeShapeType="1" noCrop="1"/>
          </p:cNvPicPr>
          <p:nvPr>
            <p:ph idx="4294967295"/>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Subtitle 2">
            <a:extLst>
              <a:ext uri="{FF2B5EF4-FFF2-40B4-BE49-F238E27FC236}">
                <a16:creationId xmlns:a16="http://schemas.microsoft.com/office/drawing/2014/main" id="{B9846E78-BED3-A906-790C-3E5E984A10BA}"/>
              </a:ext>
            </a:extLst>
          </p:cNvPr>
          <p:cNvSpPr>
            <a:spLocks noGrp="1"/>
          </p:cNvSpPr>
          <p:nvPr/>
        </p:nvSpPr>
        <p:spPr>
          <a:xfrm>
            <a:off x="781050" y="882720"/>
            <a:ext cx="7105650" cy="834887"/>
          </a:xfrm>
          <a:prstGeom prst="rect">
            <a:avLst/>
          </a:prstGeom>
        </p:spPr>
        <p:txBody>
          <a:bodyPr vert="horz" lIns="91440" tIns="45720" rIns="91440" bIns="45720" rtlCol="0">
            <a:normAutofit/>
          </a:bodyPr>
          <a:lstStyle>
            <a:lvl1pPr marL="0" indent="0" algn="l" defTabSz="914400" rtl="0" eaLnBrk="1" latinLnBrk="0" hangingPunct="1">
              <a:lnSpc>
                <a:spcPts val="2500"/>
              </a:lnSpc>
              <a:spcBef>
                <a:spcPts val="1000"/>
              </a:spcBef>
              <a:spcAft>
                <a:spcPts val="900"/>
              </a:spcAft>
              <a:buFont typeface="Arial" panose="020B0604020202020204" pitchFamily="34" charset="0"/>
              <a:buNone/>
              <a:defRPr sz="2000" b="0" kern="1200">
                <a:solidFill>
                  <a:schemeClr val="bg2"/>
                </a:solidFill>
                <a:latin typeface="+mn-lt"/>
                <a:ea typeface="+mn-ea"/>
                <a:cs typeface="+mn-cs"/>
              </a:defRPr>
            </a:lvl1pPr>
            <a:lvl2pPr marL="457200" indent="0" algn="ctr" defTabSz="914400" rtl="0" eaLnBrk="1" latinLnBrk="0" hangingPunct="1">
              <a:lnSpc>
                <a:spcPct val="90000"/>
              </a:lnSpc>
              <a:spcBef>
                <a:spcPts val="500"/>
              </a:spcBef>
              <a:spcAft>
                <a:spcPts val="900"/>
              </a:spcAft>
              <a:buClr>
                <a:schemeClr val="bg2">
                  <a:lumMod val="60000"/>
                  <a:lumOff val="40000"/>
                </a:schemeClr>
              </a:buClr>
              <a:buSzPct val="95000"/>
              <a:buFont typeface=".Hiragino Kaku Gothic Interface W3"/>
              <a:buNone/>
              <a:defRPr sz="2000" b="0" kern="1200">
                <a:solidFill>
                  <a:schemeClr val="bg2"/>
                </a:solidFill>
                <a:latin typeface="+mn-lt"/>
                <a:ea typeface="+mn-ea"/>
                <a:cs typeface="+mn-cs"/>
              </a:defRPr>
            </a:lvl2pPr>
            <a:lvl3pPr marL="914400" indent="0" algn="ctr" defTabSz="914400" rtl="0" eaLnBrk="1" latinLnBrk="0" hangingPunct="1">
              <a:lnSpc>
                <a:spcPct val="90000"/>
              </a:lnSpc>
              <a:spcBef>
                <a:spcPts val="500"/>
              </a:spcBef>
              <a:spcAft>
                <a:spcPts val="900"/>
              </a:spcAft>
              <a:buClr>
                <a:schemeClr val="bg2">
                  <a:lumMod val="60000"/>
                  <a:lumOff val="40000"/>
                </a:schemeClr>
              </a:buClr>
              <a:buFont typeface="Arial" panose="020B0604020202020204" pitchFamily="34" charset="0"/>
              <a:buNone/>
              <a:defRPr sz="1800" b="0" kern="1200">
                <a:solidFill>
                  <a:schemeClr val="bg2"/>
                </a:solidFill>
                <a:latin typeface="+mn-lt"/>
                <a:ea typeface="+mn-ea"/>
                <a:cs typeface="+mn-cs"/>
              </a:defRPr>
            </a:lvl3pPr>
            <a:lvl4pPr marL="1371600" indent="0" algn="ctr" defTabSz="914400" rtl="0" eaLnBrk="1" latinLnBrk="0" hangingPunct="1">
              <a:lnSpc>
                <a:spcPct val="90000"/>
              </a:lnSpc>
              <a:spcBef>
                <a:spcPts val="500"/>
              </a:spcBef>
              <a:spcAft>
                <a:spcPts val="900"/>
              </a:spcAft>
              <a:buClr>
                <a:schemeClr val="bg2">
                  <a:lumMod val="60000"/>
                  <a:lumOff val="40000"/>
                </a:schemeClr>
              </a:buClr>
              <a:buSzPct val="100000"/>
              <a:buFont typeface=".Hiragino Kaku Gothic Interface W3"/>
              <a:buNone/>
              <a:defRPr sz="1600" b="0" kern="1200">
                <a:solidFill>
                  <a:schemeClr val="bg2"/>
                </a:solidFill>
                <a:latin typeface="+mn-lt"/>
                <a:ea typeface="+mn-ea"/>
                <a:cs typeface="+mn-cs"/>
              </a:defRPr>
            </a:lvl4pPr>
            <a:lvl5pPr marL="1828800" indent="0" algn="ctr" defTabSz="914400" rtl="0" eaLnBrk="1" latinLnBrk="0" hangingPunct="1">
              <a:lnSpc>
                <a:spcPct val="90000"/>
              </a:lnSpc>
              <a:spcBef>
                <a:spcPts val="500"/>
              </a:spcBef>
              <a:spcAft>
                <a:spcPts val="900"/>
              </a:spcAft>
              <a:buClr>
                <a:schemeClr val="bg2">
                  <a:lumMod val="60000"/>
                  <a:lumOff val="40000"/>
                </a:schemeClr>
              </a:buClr>
              <a:buFont typeface="Arial" panose="020B0604020202020204" pitchFamily="34" charset="0"/>
              <a:buNone/>
              <a:defRPr sz="1600" b="0" kern="1200">
                <a:solidFill>
                  <a:schemeClr val="bg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a:solidFill>
                  <a:schemeClr val="tx1"/>
                </a:solidFill>
                <a:latin typeface="Arial" panose="020B0604020202020204" pitchFamily="34" charset="0"/>
                <a:cs typeface="Arial" panose="020B0604020202020204" pitchFamily="34" charset="0"/>
              </a:rPr>
              <a:t>Promote Justice, Access, Diversity, Equity and Inclusion</a:t>
            </a:r>
          </a:p>
        </p:txBody>
      </p:sp>
      <p:sp>
        <p:nvSpPr>
          <p:cNvPr id="3" name="TextBox 2">
            <a:extLst>
              <a:ext uri="{FF2B5EF4-FFF2-40B4-BE49-F238E27FC236}">
                <a16:creationId xmlns:a16="http://schemas.microsoft.com/office/drawing/2014/main" id="{C1941101-EED1-5D8F-9DBD-5199E51E4728}"/>
              </a:ext>
            </a:extLst>
          </p:cNvPr>
          <p:cNvSpPr txBox="1"/>
          <p:nvPr/>
        </p:nvSpPr>
        <p:spPr>
          <a:xfrm>
            <a:off x="781050" y="2228796"/>
            <a:ext cx="6094206" cy="3077766"/>
          </a:xfrm>
          <a:prstGeom prst="rect">
            <a:avLst/>
          </a:prstGeom>
          <a:noFill/>
        </p:spPr>
        <p:txBody>
          <a:bodyPr wrap="square">
            <a:spAutoFit/>
          </a:bodyPr>
          <a:lstStyle/>
          <a:p>
            <a:pPr marL="342900" lvl="0" indent="-342900" algn="l" rtl="0">
              <a:lnSpc>
                <a:spcPct val="90000"/>
              </a:lnSpc>
              <a:spcBef>
                <a:spcPts val="1000"/>
              </a:spcBef>
              <a:spcAft>
                <a:spcPts val="0"/>
              </a:spcAft>
              <a:buSzPts val="2400"/>
              <a:buFont typeface="Arial" panose="020B0604020202020204" pitchFamily="34" charset="0"/>
              <a:buChar char="•"/>
            </a:pPr>
            <a:r>
              <a:rPr lang="en-US" sz="2000"/>
              <a:t>Inclusion and non-discrimination</a:t>
            </a:r>
          </a:p>
          <a:p>
            <a:pPr marL="342900" lvl="0" indent="-342900" algn="l" rtl="0">
              <a:lnSpc>
                <a:spcPct val="90000"/>
              </a:lnSpc>
              <a:spcBef>
                <a:spcPts val="1000"/>
              </a:spcBef>
              <a:spcAft>
                <a:spcPts val="0"/>
              </a:spcAft>
              <a:buSzPts val="2400"/>
              <a:buFont typeface="Arial" panose="020B0604020202020204" pitchFamily="34" charset="0"/>
              <a:buChar char="•"/>
            </a:pPr>
            <a:r>
              <a:rPr lang="en-US" sz="2000"/>
              <a:t>Fair economic conditions</a:t>
            </a:r>
          </a:p>
          <a:p>
            <a:pPr marL="342900" lvl="0" indent="-342900" algn="l" rtl="0">
              <a:lnSpc>
                <a:spcPct val="90000"/>
              </a:lnSpc>
              <a:spcBef>
                <a:spcPts val="1000"/>
              </a:spcBef>
              <a:spcAft>
                <a:spcPts val="0"/>
              </a:spcAft>
              <a:buSzPts val="2400"/>
              <a:buFont typeface="Arial" panose="020B0604020202020204" pitchFamily="34" charset="0"/>
              <a:buChar char="•"/>
            </a:pPr>
            <a:r>
              <a:rPr lang="en-US" sz="2000"/>
              <a:t>Co-creation when working with the poor and marginalized</a:t>
            </a:r>
          </a:p>
          <a:p>
            <a:pPr marL="342900" lvl="0" indent="-342900" algn="l" rtl="0">
              <a:lnSpc>
                <a:spcPct val="90000"/>
              </a:lnSpc>
              <a:spcBef>
                <a:spcPts val="1000"/>
              </a:spcBef>
              <a:spcAft>
                <a:spcPts val="0"/>
              </a:spcAft>
              <a:buSzPts val="2400"/>
              <a:buFont typeface="Arial" panose="020B0604020202020204" pitchFamily="34" charset="0"/>
              <a:buChar char="•"/>
            </a:pPr>
            <a:r>
              <a:rPr lang="en-US" sz="2000"/>
              <a:t>Subsidiarity</a:t>
            </a:r>
          </a:p>
          <a:p>
            <a:pPr marL="342900" lvl="0" indent="-342900" algn="l" rtl="0">
              <a:lnSpc>
                <a:spcPct val="90000"/>
              </a:lnSpc>
              <a:spcBef>
                <a:spcPts val="1000"/>
              </a:spcBef>
              <a:spcAft>
                <a:spcPts val="0"/>
              </a:spcAft>
              <a:buSzPts val="2400"/>
              <a:buFont typeface="Arial" panose="020B0604020202020204" pitchFamily="34" charset="0"/>
              <a:buChar char="•"/>
            </a:pPr>
            <a:r>
              <a:rPr lang="en-US" sz="2000"/>
              <a:t>Peace through justice</a:t>
            </a:r>
          </a:p>
          <a:p>
            <a:pPr marL="342900" lvl="0" indent="-342900" algn="l" rtl="0">
              <a:lnSpc>
                <a:spcPct val="90000"/>
              </a:lnSpc>
              <a:spcBef>
                <a:spcPts val="1000"/>
              </a:spcBef>
              <a:spcAft>
                <a:spcPts val="0"/>
              </a:spcAft>
              <a:buSzPts val="2400"/>
              <a:buFont typeface="Arial" panose="020B0604020202020204" pitchFamily="34" charset="0"/>
              <a:buChar char="•"/>
            </a:pPr>
            <a:r>
              <a:rPr lang="en-US" sz="2000"/>
              <a:t>Truth for the sake of justice</a:t>
            </a:r>
          </a:p>
          <a:p>
            <a:pPr marL="342900" lvl="0" indent="-342900" algn="l" rtl="0">
              <a:lnSpc>
                <a:spcPct val="90000"/>
              </a:lnSpc>
              <a:spcBef>
                <a:spcPts val="1000"/>
              </a:spcBef>
              <a:spcAft>
                <a:spcPts val="0"/>
              </a:spcAft>
              <a:buSzPts val="2400"/>
              <a:buFont typeface="Arial" panose="020B0604020202020204" pitchFamily="34" charset="0"/>
              <a:buChar char="•"/>
            </a:pPr>
            <a:r>
              <a:rPr lang="en-US" sz="2000"/>
              <a:t>Governance as generative dialogue</a:t>
            </a:r>
          </a:p>
        </p:txBody>
      </p:sp>
      <p:sp>
        <p:nvSpPr>
          <p:cNvPr id="2" name="TextBox 1">
            <a:extLst>
              <a:ext uri="{FF2B5EF4-FFF2-40B4-BE49-F238E27FC236}">
                <a16:creationId xmlns:a16="http://schemas.microsoft.com/office/drawing/2014/main" id="{F5750B02-DF43-EAC6-9EB6-19C15417357C}"/>
              </a:ext>
            </a:extLst>
          </p:cNvPr>
          <p:cNvSpPr txBox="1"/>
          <p:nvPr/>
        </p:nvSpPr>
        <p:spPr>
          <a:xfrm>
            <a:off x="6570770" y="2062111"/>
            <a:ext cx="4696968" cy="3477875"/>
          </a:xfrm>
          <a:prstGeom prst="rect">
            <a:avLst/>
          </a:prstGeom>
          <a:noFill/>
        </p:spPr>
        <p:txBody>
          <a:bodyPr wrap="square" rtlCol="0">
            <a:spAutoFit/>
          </a:bodyPr>
          <a:lstStyle/>
          <a:p>
            <a:r>
              <a:rPr lang="en-US" sz="2000" i="1">
                <a:latin typeface="Arial" panose="020B0604020202020204" pitchFamily="34" charset="0"/>
                <a:cs typeface="Arial" panose="020B0604020202020204" pitchFamily="34" charset="0"/>
              </a:rPr>
              <a:t>Sample Action Principles</a:t>
            </a:r>
          </a:p>
          <a:p>
            <a:pPr marL="342900" indent="-342900">
              <a:buFont typeface="+mj-lt"/>
              <a:buAutoNum type="arabicPeriod"/>
            </a:pPr>
            <a:r>
              <a:rPr lang="en-US" sz="2000" i="1">
                <a:latin typeface="Arial" panose="020B0604020202020204" pitchFamily="34" charset="0"/>
                <a:cs typeface="Arial" panose="020B0604020202020204" pitchFamily="34" charset="0"/>
              </a:rPr>
              <a:t>Identify how feedback will be sought from stakeholders about how they are experiencing AI systems</a:t>
            </a:r>
          </a:p>
          <a:p>
            <a:pPr marL="342900" indent="-342900">
              <a:buFont typeface="+mj-lt"/>
              <a:buAutoNum type="arabicPeriod"/>
            </a:pPr>
            <a:r>
              <a:rPr lang="en-US" sz="2000" i="1">
                <a:latin typeface="Arial" panose="020B0604020202020204" pitchFamily="34" charset="0"/>
                <a:cs typeface="Arial" panose="020B0604020202020204" pitchFamily="34" charset="0"/>
              </a:rPr>
              <a:t>Compare the data sets used to train AI against relevant population diversity</a:t>
            </a:r>
          </a:p>
          <a:p>
            <a:pPr marL="342900" indent="-342900">
              <a:buFont typeface="+mj-lt"/>
              <a:buAutoNum type="arabicPeriod"/>
            </a:pPr>
            <a:r>
              <a:rPr lang="en-US" sz="2000" i="1">
                <a:latin typeface="Arial" panose="020B0604020202020204" pitchFamily="34" charset="0"/>
                <a:cs typeface="Arial" panose="020B0604020202020204" pitchFamily="34" charset="0"/>
              </a:rPr>
              <a:t>Test the AI system for potential biases</a:t>
            </a:r>
          </a:p>
          <a:p>
            <a:pPr marL="342900" indent="-342900">
              <a:buFont typeface="+mj-lt"/>
              <a:buAutoNum type="arabicPeriod"/>
            </a:pPr>
            <a:r>
              <a:rPr lang="en-US" sz="2000" i="1">
                <a:latin typeface="Arial" panose="020B0604020202020204" pitchFamily="34" charset="0"/>
                <a:cs typeface="Arial" panose="020B0604020202020204" pitchFamily="34" charset="0"/>
              </a:rPr>
              <a:t>Choose AI systems with identifiable training data sets</a:t>
            </a:r>
          </a:p>
        </p:txBody>
      </p:sp>
      <p:pic>
        <p:nvPicPr>
          <p:cNvPr id="4" name="Picture 3">
            <a:extLst>
              <a:ext uri="{FF2B5EF4-FFF2-40B4-BE49-F238E27FC236}">
                <a16:creationId xmlns:a16="http://schemas.microsoft.com/office/drawing/2014/main" id="{2EE99CD8-D5C1-F893-81DF-FCC4D8AD21B9}"/>
              </a:ext>
            </a:extLst>
          </p:cNvPr>
          <p:cNvPicPr>
            <a:picLocks noChangeAspect="1"/>
          </p:cNvPicPr>
          <p:nvPr/>
        </p:nvPicPr>
        <p:blipFill>
          <a:blip r:embed="rId3"/>
          <a:stretch>
            <a:fillRect/>
          </a:stretch>
        </p:blipFill>
        <p:spPr>
          <a:xfrm>
            <a:off x="8664856" y="331330"/>
            <a:ext cx="3108045" cy="1252542"/>
          </a:xfrm>
          <a:prstGeom prst="rect">
            <a:avLst/>
          </a:prstGeom>
        </p:spPr>
      </p:pic>
    </p:spTree>
    <p:extLst>
      <p:ext uri="{BB962C8B-B14F-4D97-AF65-F5344CB8AC3E}">
        <p14:creationId xmlns:p14="http://schemas.microsoft.com/office/powerpoint/2010/main" val="177941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459C2-FE11-2075-A656-51EBACE12059}"/>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C053FD4-19BD-4EE3-F971-63F7A4686DE0}"/>
              </a:ext>
            </a:extLst>
          </p:cNvPr>
          <p:cNvPicPr>
            <a:picLocks noGrp="1" noRot="1" noChangeAspect="1" noMove="1" noResize="1" noEditPoints="1" noAdjustHandles="1" noChangeArrowheads="1" noChangeShapeType="1" noCrop="1"/>
          </p:cNvPicPr>
          <p:nvPr>
            <p:ph idx="4294967295"/>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Subtitle 2">
            <a:extLst>
              <a:ext uri="{FF2B5EF4-FFF2-40B4-BE49-F238E27FC236}">
                <a16:creationId xmlns:a16="http://schemas.microsoft.com/office/drawing/2014/main" id="{B9846E78-BED3-A906-790C-3E5E984A10BA}"/>
              </a:ext>
            </a:extLst>
          </p:cNvPr>
          <p:cNvSpPr>
            <a:spLocks noGrp="1"/>
          </p:cNvSpPr>
          <p:nvPr/>
        </p:nvSpPr>
        <p:spPr>
          <a:xfrm>
            <a:off x="781050" y="882720"/>
            <a:ext cx="7105650" cy="834887"/>
          </a:xfrm>
          <a:prstGeom prst="rect">
            <a:avLst/>
          </a:prstGeom>
        </p:spPr>
        <p:txBody>
          <a:bodyPr vert="horz" lIns="91440" tIns="45720" rIns="91440" bIns="45720" rtlCol="0">
            <a:normAutofit/>
          </a:bodyPr>
          <a:lstStyle>
            <a:lvl1pPr marL="0" indent="0" algn="l" defTabSz="914400" rtl="0" eaLnBrk="1" latinLnBrk="0" hangingPunct="1">
              <a:lnSpc>
                <a:spcPts val="2500"/>
              </a:lnSpc>
              <a:spcBef>
                <a:spcPts val="1000"/>
              </a:spcBef>
              <a:spcAft>
                <a:spcPts val="900"/>
              </a:spcAft>
              <a:buFont typeface="Arial" panose="020B0604020202020204" pitchFamily="34" charset="0"/>
              <a:buNone/>
              <a:defRPr sz="2000" b="0" kern="1200">
                <a:solidFill>
                  <a:schemeClr val="bg2"/>
                </a:solidFill>
                <a:latin typeface="+mn-lt"/>
                <a:ea typeface="+mn-ea"/>
                <a:cs typeface="+mn-cs"/>
              </a:defRPr>
            </a:lvl1pPr>
            <a:lvl2pPr marL="457200" indent="0" algn="ctr" defTabSz="914400" rtl="0" eaLnBrk="1" latinLnBrk="0" hangingPunct="1">
              <a:lnSpc>
                <a:spcPct val="90000"/>
              </a:lnSpc>
              <a:spcBef>
                <a:spcPts val="500"/>
              </a:spcBef>
              <a:spcAft>
                <a:spcPts val="900"/>
              </a:spcAft>
              <a:buClr>
                <a:schemeClr val="bg2">
                  <a:lumMod val="60000"/>
                  <a:lumOff val="40000"/>
                </a:schemeClr>
              </a:buClr>
              <a:buSzPct val="95000"/>
              <a:buFont typeface=".Hiragino Kaku Gothic Interface W3"/>
              <a:buNone/>
              <a:defRPr sz="2000" b="0" kern="1200">
                <a:solidFill>
                  <a:schemeClr val="bg2"/>
                </a:solidFill>
                <a:latin typeface="+mn-lt"/>
                <a:ea typeface="+mn-ea"/>
                <a:cs typeface="+mn-cs"/>
              </a:defRPr>
            </a:lvl2pPr>
            <a:lvl3pPr marL="914400" indent="0" algn="ctr" defTabSz="914400" rtl="0" eaLnBrk="1" latinLnBrk="0" hangingPunct="1">
              <a:lnSpc>
                <a:spcPct val="90000"/>
              </a:lnSpc>
              <a:spcBef>
                <a:spcPts val="500"/>
              </a:spcBef>
              <a:spcAft>
                <a:spcPts val="900"/>
              </a:spcAft>
              <a:buClr>
                <a:schemeClr val="bg2">
                  <a:lumMod val="60000"/>
                  <a:lumOff val="40000"/>
                </a:schemeClr>
              </a:buClr>
              <a:buFont typeface="Arial" panose="020B0604020202020204" pitchFamily="34" charset="0"/>
              <a:buNone/>
              <a:defRPr sz="1800" b="0" kern="1200">
                <a:solidFill>
                  <a:schemeClr val="bg2"/>
                </a:solidFill>
                <a:latin typeface="+mn-lt"/>
                <a:ea typeface="+mn-ea"/>
                <a:cs typeface="+mn-cs"/>
              </a:defRPr>
            </a:lvl3pPr>
            <a:lvl4pPr marL="1371600" indent="0" algn="ctr" defTabSz="914400" rtl="0" eaLnBrk="1" latinLnBrk="0" hangingPunct="1">
              <a:lnSpc>
                <a:spcPct val="90000"/>
              </a:lnSpc>
              <a:spcBef>
                <a:spcPts val="500"/>
              </a:spcBef>
              <a:spcAft>
                <a:spcPts val="900"/>
              </a:spcAft>
              <a:buClr>
                <a:schemeClr val="bg2">
                  <a:lumMod val="60000"/>
                  <a:lumOff val="40000"/>
                </a:schemeClr>
              </a:buClr>
              <a:buSzPct val="100000"/>
              <a:buFont typeface=".Hiragino Kaku Gothic Interface W3"/>
              <a:buNone/>
              <a:defRPr sz="1600" b="0" kern="1200">
                <a:solidFill>
                  <a:schemeClr val="bg2"/>
                </a:solidFill>
                <a:latin typeface="+mn-lt"/>
                <a:ea typeface="+mn-ea"/>
                <a:cs typeface="+mn-cs"/>
              </a:defRPr>
            </a:lvl4pPr>
            <a:lvl5pPr marL="1828800" indent="0" algn="ctr" defTabSz="914400" rtl="0" eaLnBrk="1" latinLnBrk="0" hangingPunct="1">
              <a:lnSpc>
                <a:spcPct val="90000"/>
              </a:lnSpc>
              <a:spcBef>
                <a:spcPts val="500"/>
              </a:spcBef>
              <a:spcAft>
                <a:spcPts val="900"/>
              </a:spcAft>
              <a:buClr>
                <a:schemeClr val="bg2">
                  <a:lumMod val="60000"/>
                  <a:lumOff val="40000"/>
                </a:schemeClr>
              </a:buClr>
              <a:buFont typeface="Arial" panose="020B0604020202020204" pitchFamily="34" charset="0"/>
              <a:buNone/>
              <a:defRPr sz="1600" b="0" kern="1200">
                <a:solidFill>
                  <a:schemeClr val="bg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a:solidFill>
                  <a:schemeClr val="tx1"/>
                </a:solidFill>
                <a:latin typeface="Arial" panose="020B0604020202020204" pitchFamily="34" charset="0"/>
                <a:cs typeface="Arial" panose="020B0604020202020204" pitchFamily="34" charset="0"/>
              </a:rPr>
              <a:t>Recognize that Earth is for All Life</a:t>
            </a:r>
          </a:p>
        </p:txBody>
      </p:sp>
      <p:sp>
        <p:nvSpPr>
          <p:cNvPr id="3" name="TextBox 2">
            <a:extLst>
              <a:ext uri="{FF2B5EF4-FFF2-40B4-BE49-F238E27FC236}">
                <a16:creationId xmlns:a16="http://schemas.microsoft.com/office/drawing/2014/main" id="{C1941101-EED1-5D8F-9DBD-5199E51E4728}"/>
              </a:ext>
            </a:extLst>
          </p:cNvPr>
          <p:cNvSpPr txBox="1"/>
          <p:nvPr/>
        </p:nvSpPr>
        <p:spPr>
          <a:xfrm>
            <a:off x="781050" y="2228796"/>
            <a:ext cx="6094206" cy="1862048"/>
          </a:xfrm>
          <a:prstGeom prst="rect">
            <a:avLst/>
          </a:prstGeom>
          <a:noFill/>
        </p:spPr>
        <p:txBody>
          <a:bodyPr wrap="square">
            <a:spAutoFit/>
          </a:bodyPr>
          <a:lstStyle/>
          <a:p>
            <a:pPr marL="228600" lvl="0" indent="-228600" algn="l" rtl="0">
              <a:lnSpc>
                <a:spcPct val="90000"/>
              </a:lnSpc>
              <a:spcBef>
                <a:spcPts val="0"/>
              </a:spcBef>
              <a:spcAft>
                <a:spcPts val="0"/>
              </a:spcAft>
              <a:buSzPts val="2400"/>
              <a:buChar char="•"/>
            </a:pPr>
            <a:r>
              <a:rPr lang="en-US" sz="2000"/>
              <a:t>Environmental sustainability</a:t>
            </a:r>
          </a:p>
          <a:p>
            <a:pPr marL="228600" lvl="0" indent="-228600" algn="l" rtl="0">
              <a:lnSpc>
                <a:spcPct val="90000"/>
              </a:lnSpc>
              <a:spcBef>
                <a:spcPts val="1000"/>
              </a:spcBef>
              <a:spcAft>
                <a:spcPts val="0"/>
              </a:spcAft>
              <a:buSzPts val="2400"/>
              <a:buChar char="•"/>
            </a:pPr>
            <a:r>
              <a:rPr lang="en-US" sz="2000"/>
              <a:t>Biodiversity</a:t>
            </a:r>
          </a:p>
          <a:p>
            <a:pPr marL="228600" lvl="0" indent="-228600" algn="l" rtl="0">
              <a:lnSpc>
                <a:spcPct val="90000"/>
              </a:lnSpc>
              <a:spcBef>
                <a:spcPts val="1000"/>
              </a:spcBef>
              <a:spcAft>
                <a:spcPts val="0"/>
              </a:spcAft>
              <a:buSzPts val="2400"/>
              <a:buChar char="•"/>
            </a:pPr>
            <a:r>
              <a:rPr lang="en-US" sz="2000"/>
              <a:t>Climate action</a:t>
            </a:r>
          </a:p>
          <a:p>
            <a:pPr marL="228600" lvl="0" indent="-228600" algn="l" rtl="0">
              <a:lnSpc>
                <a:spcPct val="90000"/>
              </a:lnSpc>
              <a:spcBef>
                <a:spcPts val="1000"/>
              </a:spcBef>
              <a:spcAft>
                <a:spcPts val="0"/>
              </a:spcAft>
              <a:buSzPts val="2400"/>
              <a:buChar char="•"/>
            </a:pPr>
            <a:r>
              <a:rPr lang="en-US" sz="2000"/>
              <a:t>Earth is shared by all life</a:t>
            </a:r>
          </a:p>
          <a:p>
            <a:pPr>
              <a:buSzPts val="2400"/>
            </a:pPr>
            <a:endParaRPr lang="en-US"/>
          </a:p>
        </p:txBody>
      </p:sp>
      <p:sp>
        <p:nvSpPr>
          <p:cNvPr id="2" name="TextBox 1">
            <a:extLst>
              <a:ext uri="{FF2B5EF4-FFF2-40B4-BE49-F238E27FC236}">
                <a16:creationId xmlns:a16="http://schemas.microsoft.com/office/drawing/2014/main" id="{8C137206-4910-DC39-EFF8-2DBD50B8EF6D}"/>
              </a:ext>
            </a:extLst>
          </p:cNvPr>
          <p:cNvSpPr txBox="1"/>
          <p:nvPr/>
        </p:nvSpPr>
        <p:spPr>
          <a:xfrm>
            <a:off x="6013641" y="1970203"/>
            <a:ext cx="4596384" cy="3754874"/>
          </a:xfrm>
          <a:prstGeom prst="rect">
            <a:avLst/>
          </a:prstGeom>
          <a:noFill/>
        </p:spPr>
        <p:txBody>
          <a:bodyPr wrap="square" rtlCol="0">
            <a:spAutoFit/>
          </a:bodyPr>
          <a:lstStyle/>
          <a:p>
            <a:r>
              <a:rPr lang="en-US" sz="2000" i="1">
                <a:latin typeface="Arial" panose="020B0604020202020204" pitchFamily="34" charset="0"/>
                <a:cs typeface="Arial" panose="020B0604020202020204" pitchFamily="34" charset="0"/>
              </a:rPr>
              <a:t>Sample Action Principles</a:t>
            </a:r>
          </a:p>
          <a:p>
            <a:pPr marL="342900" indent="-342900">
              <a:buAutoNum type="arabicPeriod"/>
            </a:pPr>
            <a:r>
              <a:rPr lang="en-US" sz="2000" i="1">
                <a:latin typeface="Arial" panose="020B0604020202020204" pitchFamily="34" charset="0"/>
                <a:cs typeface="Arial" panose="020B0604020202020204" pitchFamily="34" charset="0"/>
              </a:rPr>
              <a:t>Track energy and water usage related to AI systems</a:t>
            </a:r>
          </a:p>
          <a:p>
            <a:pPr marL="342900" indent="-342900">
              <a:buAutoNum type="arabicPeriod"/>
            </a:pPr>
            <a:r>
              <a:rPr lang="en-US" sz="2000" i="1">
                <a:latin typeface="Arial" panose="020B0604020202020204" pitchFamily="34" charset="0"/>
                <a:cs typeface="Arial" panose="020B0604020202020204" pitchFamily="34" charset="0"/>
              </a:rPr>
              <a:t>Use AI only when the high impact to the environment is justifiable</a:t>
            </a:r>
          </a:p>
          <a:p>
            <a:pPr marL="342900" indent="-342900">
              <a:buAutoNum type="arabicPeriod"/>
            </a:pPr>
            <a:r>
              <a:rPr lang="en-US" sz="2000" i="1">
                <a:latin typeface="Arial" panose="020B0604020202020204" pitchFamily="34" charset="0"/>
                <a:cs typeface="Arial" panose="020B0604020202020204" pitchFamily="34" charset="0"/>
              </a:rPr>
              <a:t>Invest in the development or purchase of AI systems with lower computational requirements</a:t>
            </a:r>
          </a:p>
          <a:p>
            <a:pPr marL="342900" indent="-342900">
              <a:buAutoNum type="arabicPeriod"/>
            </a:pPr>
            <a:r>
              <a:rPr lang="en-US" sz="2000" i="1">
                <a:latin typeface="Arial" panose="020B0604020202020204" pitchFamily="34" charset="0"/>
                <a:cs typeface="Arial" panose="020B0604020202020204" pitchFamily="34" charset="0"/>
              </a:rPr>
              <a:t>Use server facilities with lowest carbon footprint</a:t>
            </a:r>
          </a:p>
          <a:p>
            <a:pPr marL="342900" indent="-342900">
              <a:buAutoNum type="arabicPeriod"/>
            </a:pPr>
            <a:r>
              <a:rPr lang="en-US" sz="2000" i="1">
                <a:latin typeface="Arial" panose="020B0604020202020204" pitchFamily="34" charset="0"/>
                <a:cs typeface="Arial" panose="020B0604020202020204" pitchFamily="34" charset="0"/>
              </a:rPr>
              <a:t>Disclose energy and water usage</a:t>
            </a:r>
          </a:p>
          <a:p>
            <a:pPr marL="342900" indent="-342900">
              <a:buAutoNum type="arabicPeriod"/>
            </a:pPr>
            <a:endParaRPr lang="en-US" i="1">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351484C-5258-F5A2-015E-B70FF3F792D6}"/>
              </a:ext>
            </a:extLst>
          </p:cNvPr>
          <p:cNvPicPr>
            <a:picLocks noChangeAspect="1"/>
          </p:cNvPicPr>
          <p:nvPr/>
        </p:nvPicPr>
        <p:blipFill>
          <a:blip r:embed="rId3"/>
          <a:stretch>
            <a:fillRect/>
          </a:stretch>
        </p:blipFill>
        <p:spPr>
          <a:xfrm>
            <a:off x="8664856" y="331330"/>
            <a:ext cx="3108045" cy="1252542"/>
          </a:xfrm>
          <a:prstGeom prst="rect">
            <a:avLst/>
          </a:prstGeom>
        </p:spPr>
      </p:pic>
    </p:spTree>
    <p:extLst>
      <p:ext uri="{BB962C8B-B14F-4D97-AF65-F5344CB8AC3E}">
        <p14:creationId xmlns:p14="http://schemas.microsoft.com/office/powerpoint/2010/main" val="308895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459C2-FE11-2075-A656-51EBACE12059}"/>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C053FD4-19BD-4EE3-F971-63F7A4686DE0}"/>
              </a:ext>
            </a:extLst>
          </p:cNvPr>
          <p:cNvPicPr>
            <a:picLocks noGrp="1" noRot="1" noChangeAspect="1" noMove="1" noResize="1" noEditPoints="1" noAdjustHandles="1" noChangeArrowheads="1" noChangeShapeType="1" noCrop="1"/>
          </p:cNvPicPr>
          <p:nvPr>
            <p:ph idx="4294967295"/>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Subtitle 2">
            <a:extLst>
              <a:ext uri="{FF2B5EF4-FFF2-40B4-BE49-F238E27FC236}">
                <a16:creationId xmlns:a16="http://schemas.microsoft.com/office/drawing/2014/main" id="{B9846E78-BED3-A906-790C-3E5E984A10BA}"/>
              </a:ext>
            </a:extLst>
          </p:cNvPr>
          <p:cNvSpPr>
            <a:spLocks noGrp="1"/>
          </p:cNvSpPr>
          <p:nvPr/>
        </p:nvSpPr>
        <p:spPr>
          <a:xfrm>
            <a:off x="781050" y="882720"/>
            <a:ext cx="7105650" cy="834887"/>
          </a:xfrm>
          <a:prstGeom prst="rect">
            <a:avLst/>
          </a:prstGeom>
        </p:spPr>
        <p:txBody>
          <a:bodyPr vert="horz" lIns="91440" tIns="45720" rIns="91440" bIns="45720" rtlCol="0">
            <a:normAutofit/>
          </a:bodyPr>
          <a:lstStyle>
            <a:lvl1pPr marL="0" indent="0" algn="l" defTabSz="914400" rtl="0" eaLnBrk="1" latinLnBrk="0" hangingPunct="1">
              <a:lnSpc>
                <a:spcPts val="2500"/>
              </a:lnSpc>
              <a:spcBef>
                <a:spcPts val="1000"/>
              </a:spcBef>
              <a:spcAft>
                <a:spcPts val="900"/>
              </a:spcAft>
              <a:buFont typeface="Arial" panose="020B0604020202020204" pitchFamily="34" charset="0"/>
              <a:buNone/>
              <a:defRPr sz="2000" b="0" kern="1200">
                <a:solidFill>
                  <a:schemeClr val="bg2"/>
                </a:solidFill>
                <a:latin typeface="+mn-lt"/>
                <a:ea typeface="+mn-ea"/>
                <a:cs typeface="+mn-cs"/>
              </a:defRPr>
            </a:lvl1pPr>
            <a:lvl2pPr marL="457200" indent="0" algn="ctr" defTabSz="914400" rtl="0" eaLnBrk="1" latinLnBrk="0" hangingPunct="1">
              <a:lnSpc>
                <a:spcPct val="90000"/>
              </a:lnSpc>
              <a:spcBef>
                <a:spcPts val="500"/>
              </a:spcBef>
              <a:spcAft>
                <a:spcPts val="900"/>
              </a:spcAft>
              <a:buClr>
                <a:schemeClr val="bg2">
                  <a:lumMod val="60000"/>
                  <a:lumOff val="40000"/>
                </a:schemeClr>
              </a:buClr>
              <a:buSzPct val="95000"/>
              <a:buFont typeface=".Hiragino Kaku Gothic Interface W3"/>
              <a:buNone/>
              <a:defRPr sz="2000" b="0" kern="1200">
                <a:solidFill>
                  <a:schemeClr val="bg2"/>
                </a:solidFill>
                <a:latin typeface="+mn-lt"/>
                <a:ea typeface="+mn-ea"/>
                <a:cs typeface="+mn-cs"/>
              </a:defRPr>
            </a:lvl2pPr>
            <a:lvl3pPr marL="914400" indent="0" algn="ctr" defTabSz="914400" rtl="0" eaLnBrk="1" latinLnBrk="0" hangingPunct="1">
              <a:lnSpc>
                <a:spcPct val="90000"/>
              </a:lnSpc>
              <a:spcBef>
                <a:spcPts val="500"/>
              </a:spcBef>
              <a:spcAft>
                <a:spcPts val="900"/>
              </a:spcAft>
              <a:buClr>
                <a:schemeClr val="bg2">
                  <a:lumMod val="60000"/>
                  <a:lumOff val="40000"/>
                </a:schemeClr>
              </a:buClr>
              <a:buFont typeface="Arial" panose="020B0604020202020204" pitchFamily="34" charset="0"/>
              <a:buNone/>
              <a:defRPr sz="1800" b="0" kern="1200">
                <a:solidFill>
                  <a:schemeClr val="bg2"/>
                </a:solidFill>
                <a:latin typeface="+mn-lt"/>
                <a:ea typeface="+mn-ea"/>
                <a:cs typeface="+mn-cs"/>
              </a:defRPr>
            </a:lvl3pPr>
            <a:lvl4pPr marL="1371600" indent="0" algn="ctr" defTabSz="914400" rtl="0" eaLnBrk="1" latinLnBrk="0" hangingPunct="1">
              <a:lnSpc>
                <a:spcPct val="90000"/>
              </a:lnSpc>
              <a:spcBef>
                <a:spcPts val="500"/>
              </a:spcBef>
              <a:spcAft>
                <a:spcPts val="900"/>
              </a:spcAft>
              <a:buClr>
                <a:schemeClr val="bg2">
                  <a:lumMod val="60000"/>
                  <a:lumOff val="40000"/>
                </a:schemeClr>
              </a:buClr>
              <a:buSzPct val="100000"/>
              <a:buFont typeface=".Hiragino Kaku Gothic Interface W3"/>
              <a:buNone/>
              <a:defRPr sz="1600" b="0" kern="1200">
                <a:solidFill>
                  <a:schemeClr val="bg2"/>
                </a:solidFill>
                <a:latin typeface="+mn-lt"/>
                <a:ea typeface="+mn-ea"/>
                <a:cs typeface="+mn-cs"/>
              </a:defRPr>
            </a:lvl4pPr>
            <a:lvl5pPr marL="1828800" indent="0" algn="ctr" defTabSz="914400" rtl="0" eaLnBrk="1" latinLnBrk="0" hangingPunct="1">
              <a:lnSpc>
                <a:spcPct val="90000"/>
              </a:lnSpc>
              <a:spcBef>
                <a:spcPts val="500"/>
              </a:spcBef>
              <a:spcAft>
                <a:spcPts val="900"/>
              </a:spcAft>
              <a:buClr>
                <a:schemeClr val="bg2">
                  <a:lumMod val="60000"/>
                  <a:lumOff val="40000"/>
                </a:schemeClr>
              </a:buClr>
              <a:buFont typeface="Arial" panose="020B0604020202020204" pitchFamily="34" charset="0"/>
              <a:buNone/>
              <a:defRPr sz="1600" b="0" kern="1200">
                <a:solidFill>
                  <a:schemeClr val="bg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a:solidFill>
                  <a:schemeClr val="tx1"/>
                </a:solidFill>
                <a:latin typeface="Arial" panose="020B0604020202020204" pitchFamily="34" charset="0"/>
                <a:cs typeface="Arial" panose="020B0604020202020204" pitchFamily="34" charset="0"/>
              </a:rPr>
              <a:t>Maintain Accountability</a:t>
            </a:r>
          </a:p>
        </p:txBody>
      </p:sp>
      <p:sp>
        <p:nvSpPr>
          <p:cNvPr id="3" name="TextBox 2">
            <a:extLst>
              <a:ext uri="{FF2B5EF4-FFF2-40B4-BE49-F238E27FC236}">
                <a16:creationId xmlns:a16="http://schemas.microsoft.com/office/drawing/2014/main" id="{C1941101-EED1-5D8F-9DBD-5199E51E4728}"/>
              </a:ext>
            </a:extLst>
          </p:cNvPr>
          <p:cNvSpPr txBox="1"/>
          <p:nvPr/>
        </p:nvSpPr>
        <p:spPr>
          <a:xfrm>
            <a:off x="781050" y="2228796"/>
            <a:ext cx="6094206" cy="2672526"/>
          </a:xfrm>
          <a:prstGeom prst="rect">
            <a:avLst/>
          </a:prstGeom>
          <a:noFill/>
        </p:spPr>
        <p:txBody>
          <a:bodyPr wrap="square">
            <a:spAutoFit/>
          </a:bodyPr>
          <a:lstStyle/>
          <a:p>
            <a:pPr marL="228600" lvl="0" indent="-228600" algn="l" rtl="0">
              <a:lnSpc>
                <a:spcPct val="90000"/>
              </a:lnSpc>
              <a:spcBef>
                <a:spcPts val="0"/>
              </a:spcBef>
              <a:spcAft>
                <a:spcPts val="0"/>
              </a:spcAft>
              <a:buSzPts val="2400"/>
              <a:buChar char="•"/>
            </a:pPr>
            <a:r>
              <a:rPr lang="en-US" sz="2000"/>
              <a:t>Individual accountability</a:t>
            </a:r>
          </a:p>
          <a:p>
            <a:pPr marL="228600" lvl="0" indent="-228600" algn="l" rtl="0">
              <a:lnSpc>
                <a:spcPct val="90000"/>
              </a:lnSpc>
              <a:spcBef>
                <a:spcPts val="1000"/>
              </a:spcBef>
              <a:spcAft>
                <a:spcPts val="0"/>
              </a:spcAft>
              <a:buSzPts val="2400"/>
              <a:buChar char="•"/>
            </a:pPr>
            <a:r>
              <a:rPr lang="en-US" sz="2000"/>
              <a:t>User accountability</a:t>
            </a:r>
          </a:p>
          <a:p>
            <a:pPr marL="228600" lvl="0" indent="-228600" algn="l" rtl="0">
              <a:lnSpc>
                <a:spcPct val="90000"/>
              </a:lnSpc>
              <a:spcBef>
                <a:spcPts val="1000"/>
              </a:spcBef>
              <a:spcAft>
                <a:spcPts val="0"/>
              </a:spcAft>
              <a:buSzPts val="2400"/>
              <a:buChar char="•"/>
            </a:pPr>
            <a:r>
              <a:rPr lang="en-US" sz="2000"/>
              <a:t>Corporate accountability</a:t>
            </a:r>
          </a:p>
          <a:p>
            <a:pPr marL="228600" lvl="0" indent="-228600" algn="l" rtl="0">
              <a:lnSpc>
                <a:spcPct val="90000"/>
              </a:lnSpc>
              <a:spcBef>
                <a:spcPts val="1000"/>
              </a:spcBef>
              <a:spcAft>
                <a:spcPts val="0"/>
              </a:spcAft>
              <a:buSzPts val="2400"/>
              <a:buChar char="•"/>
            </a:pPr>
            <a:r>
              <a:rPr lang="en-US" sz="2000"/>
              <a:t>Government accountability</a:t>
            </a:r>
          </a:p>
          <a:p>
            <a:pPr marL="228600" lvl="0" indent="-228600" algn="l" rtl="0">
              <a:lnSpc>
                <a:spcPct val="90000"/>
              </a:lnSpc>
              <a:spcBef>
                <a:spcPts val="1000"/>
              </a:spcBef>
              <a:spcAft>
                <a:spcPts val="0"/>
              </a:spcAft>
              <a:buSzPts val="2400"/>
              <a:buChar char="•"/>
            </a:pPr>
            <a:r>
              <a:rPr lang="en-US" sz="2000"/>
              <a:t>Risk disclosure</a:t>
            </a:r>
          </a:p>
          <a:p>
            <a:pPr marL="228600" lvl="0" indent="-228600" algn="l" rtl="0">
              <a:lnSpc>
                <a:spcPct val="90000"/>
              </a:lnSpc>
              <a:spcBef>
                <a:spcPts val="1000"/>
              </a:spcBef>
              <a:spcAft>
                <a:spcPts val="0"/>
              </a:spcAft>
              <a:buSzPts val="2400"/>
              <a:buChar char="•"/>
            </a:pPr>
            <a:r>
              <a:rPr lang="en-US" sz="2000"/>
              <a:t>Compliance</a:t>
            </a:r>
          </a:p>
          <a:p>
            <a:pPr>
              <a:buSzPts val="2400"/>
            </a:pPr>
            <a:endParaRPr lang="en-US"/>
          </a:p>
        </p:txBody>
      </p:sp>
      <p:sp>
        <p:nvSpPr>
          <p:cNvPr id="7" name="TextBox 6">
            <a:extLst>
              <a:ext uri="{FF2B5EF4-FFF2-40B4-BE49-F238E27FC236}">
                <a16:creationId xmlns:a16="http://schemas.microsoft.com/office/drawing/2014/main" id="{53C2669F-B895-A6C9-4914-36C0C7D98D25}"/>
              </a:ext>
            </a:extLst>
          </p:cNvPr>
          <p:cNvSpPr txBox="1"/>
          <p:nvPr/>
        </p:nvSpPr>
        <p:spPr>
          <a:xfrm>
            <a:off x="5616209" y="2137621"/>
            <a:ext cx="5218176" cy="3785652"/>
          </a:xfrm>
          <a:prstGeom prst="rect">
            <a:avLst/>
          </a:prstGeom>
          <a:noFill/>
        </p:spPr>
        <p:txBody>
          <a:bodyPr wrap="square" rtlCol="0">
            <a:spAutoFit/>
          </a:bodyPr>
          <a:lstStyle/>
          <a:p>
            <a:r>
              <a:rPr lang="en-US" sz="2000" i="1">
                <a:latin typeface="Arial" panose="020B0604020202020204" pitchFamily="34" charset="0"/>
                <a:cs typeface="Arial" panose="020B0604020202020204" pitchFamily="34" charset="0"/>
              </a:rPr>
              <a:t>Sample Action Principles</a:t>
            </a:r>
          </a:p>
          <a:p>
            <a:pPr marL="342900" indent="-342900">
              <a:buFont typeface="+mj-lt"/>
              <a:buAutoNum type="arabicPeriod"/>
            </a:pPr>
            <a:r>
              <a:rPr lang="en-US" sz="2000" i="1">
                <a:latin typeface="Arial" panose="020B0604020202020204" pitchFamily="34" charset="0"/>
                <a:cs typeface="Arial" panose="020B0604020202020204" pitchFamily="34" charset="0"/>
              </a:rPr>
              <a:t>Define ”abuse of” the product or service, revisit the definition regularly</a:t>
            </a:r>
          </a:p>
          <a:p>
            <a:pPr marL="342900" indent="-342900">
              <a:buFont typeface="+mj-lt"/>
              <a:buAutoNum type="arabicPeriod"/>
            </a:pPr>
            <a:r>
              <a:rPr lang="en-US" sz="2000" i="1">
                <a:latin typeface="Arial" panose="020B0604020202020204" pitchFamily="34" charset="0"/>
                <a:cs typeface="Arial" panose="020B0604020202020204" pitchFamily="34" charset="0"/>
              </a:rPr>
              <a:t>State repercussions for abuse clearly, put in place enforcement mechanisms</a:t>
            </a:r>
          </a:p>
          <a:p>
            <a:pPr marL="342900" indent="-342900">
              <a:buFont typeface="+mj-lt"/>
              <a:buAutoNum type="arabicPeriod"/>
            </a:pPr>
            <a:r>
              <a:rPr lang="en-US" sz="2000" i="1">
                <a:latin typeface="Arial" panose="020B0604020202020204" pitchFamily="34" charset="0"/>
                <a:cs typeface="Arial" panose="020B0604020202020204" pitchFamily="34" charset="0"/>
              </a:rPr>
              <a:t>Identify proper AI-infused product use and disclose user monitoring in simple language</a:t>
            </a:r>
          </a:p>
          <a:p>
            <a:pPr marL="342900" indent="-342900">
              <a:buFont typeface="+mj-lt"/>
              <a:buAutoNum type="arabicPeriod"/>
            </a:pPr>
            <a:r>
              <a:rPr lang="en-US" sz="2000" i="1">
                <a:latin typeface="Arial" panose="020B0604020202020204" pitchFamily="34" charset="0"/>
                <a:cs typeface="Arial" panose="020B0604020202020204" pitchFamily="34" charset="0"/>
              </a:rPr>
              <a:t>Communicate risks, including categories of ethical risk with special attention paid to reputational, environmental, and human risks</a:t>
            </a:r>
          </a:p>
        </p:txBody>
      </p:sp>
      <p:pic>
        <p:nvPicPr>
          <p:cNvPr id="8" name="Picture 7">
            <a:extLst>
              <a:ext uri="{FF2B5EF4-FFF2-40B4-BE49-F238E27FC236}">
                <a16:creationId xmlns:a16="http://schemas.microsoft.com/office/drawing/2014/main" id="{AB682F09-01F4-A67A-33EF-9645662ED948}"/>
              </a:ext>
            </a:extLst>
          </p:cNvPr>
          <p:cNvPicPr>
            <a:picLocks noChangeAspect="1"/>
          </p:cNvPicPr>
          <p:nvPr/>
        </p:nvPicPr>
        <p:blipFill>
          <a:blip r:embed="rId3"/>
          <a:stretch>
            <a:fillRect/>
          </a:stretch>
        </p:blipFill>
        <p:spPr>
          <a:xfrm>
            <a:off x="8664856" y="331330"/>
            <a:ext cx="3108045" cy="1252542"/>
          </a:xfrm>
          <a:prstGeom prst="rect">
            <a:avLst/>
          </a:prstGeom>
        </p:spPr>
      </p:pic>
    </p:spTree>
    <p:extLst>
      <p:ext uri="{BB962C8B-B14F-4D97-AF65-F5344CB8AC3E}">
        <p14:creationId xmlns:p14="http://schemas.microsoft.com/office/powerpoint/2010/main" val="38036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459C2-FE11-2075-A656-51EBACE12059}"/>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C053FD4-19BD-4EE3-F971-63F7A4686DE0}"/>
              </a:ext>
            </a:extLst>
          </p:cNvPr>
          <p:cNvPicPr>
            <a:picLocks noGrp="1" noRot="1" noChangeAspect="1" noMove="1" noResize="1" noEditPoints="1" noAdjustHandles="1" noChangeArrowheads="1" noChangeShapeType="1" noCrop="1"/>
          </p:cNvPicPr>
          <p:nvPr>
            <p:ph idx="4294967295"/>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Subtitle 2">
            <a:extLst>
              <a:ext uri="{FF2B5EF4-FFF2-40B4-BE49-F238E27FC236}">
                <a16:creationId xmlns:a16="http://schemas.microsoft.com/office/drawing/2014/main" id="{B9846E78-BED3-A906-790C-3E5E984A10BA}"/>
              </a:ext>
            </a:extLst>
          </p:cNvPr>
          <p:cNvSpPr>
            <a:spLocks noGrp="1"/>
          </p:cNvSpPr>
          <p:nvPr/>
        </p:nvSpPr>
        <p:spPr>
          <a:xfrm>
            <a:off x="781050" y="882720"/>
            <a:ext cx="7523854" cy="834887"/>
          </a:xfrm>
          <a:prstGeom prst="rect">
            <a:avLst/>
          </a:prstGeom>
        </p:spPr>
        <p:txBody>
          <a:bodyPr vert="horz" lIns="91440" tIns="45720" rIns="91440" bIns="45720" rtlCol="0">
            <a:normAutofit/>
          </a:bodyPr>
          <a:lstStyle>
            <a:lvl1pPr marL="0" indent="0" algn="l" defTabSz="914400" rtl="0" eaLnBrk="1" latinLnBrk="0" hangingPunct="1">
              <a:lnSpc>
                <a:spcPts val="2500"/>
              </a:lnSpc>
              <a:spcBef>
                <a:spcPts val="1000"/>
              </a:spcBef>
              <a:spcAft>
                <a:spcPts val="900"/>
              </a:spcAft>
              <a:buFont typeface="Arial" panose="020B0604020202020204" pitchFamily="34" charset="0"/>
              <a:buNone/>
              <a:defRPr sz="2000" b="0" kern="1200">
                <a:solidFill>
                  <a:schemeClr val="bg2"/>
                </a:solidFill>
                <a:latin typeface="+mn-lt"/>
                <a:ea typeface="+mn-ea"/>
                <a:cs typeface="+mn-cs"/>
              </a:defRPr>
            </a:lvl1pPr>
            <a:lvl2pPr marL="457200" indent="0" algn="ctr" defTabSz="914400" rtl="0" eaLnBrk="1" latinLnBrk="0" hangingPunct="1">
              <a:lnSpc>
                <a:spcPct val="90000"/>
              </a:lnSpc>
              <a:spcBef>
                <a:spcPts val="500"/>
              </a:spcBef>
              <a:spcAft>
                <a:spcPts val="900"/>
              </a:spcAft>
              <a:buClr>
                <a:schemeClr val="bg2">
                  <a:lumMod val="60000"/>
                  <a:lumOff val="40000"/>
                </a:schemeClr>
              </a:buClr>
              <a:buSzPct val="95000"/>
              <a:buFont typeface=".Hiragino Kaku Gothic Interface W3"/>
              <a:buNone/>
              <a:defRPr sz="2000" b="0" kern="1200">
                <a:solidFill>
                  <a:schemeClr val="bg2"/>
                </a:solidFill>
                <a:latin typeface="+mn-lt"/>
                <a:ea typeface="+mn-ea"/>
                <a:cs typeface="+mn-cs"/>
              </a:defRPr>
            </a:lvl2pPr>
            <a:lvl3pPr marL="914400" indent="0" algn="ctr" defTabSz="914400" rtl="0" eaLnBrk="1" latinLnBrk="0" hangingPunct="1">
              <a:lnSpc>
                <a:spcPct val="90000"/>
              </a:lnSpc>
              <a:spcBef>
                <a:spcPts val="500"/>
              </a:spcBef>
              <a:spcAft>
                <a:spcPts val="900"/>
              </a:spcAft>
              <a:buClr>
                <a:schemeClr val="bg2">
                  <a:lumMod val="60000"/>
                  <a:lumOff val="40000"/>
                </a:schemeClr>
              </a:buClr>
              <a:buFont typeface="Arial" panose="020B0604020202020204" pitchFamily="34" charset="0"/>
              <a:buNone/>
              <a:defRPr sz="1800" b="0" kern="1200">
                <a:solidFill>
                  <a:schemeClr val="bg2"/>
                </a:solidFill>
                <a:latin typeface="+mn-lt"/>
                <a:ea typeface="+mn-ea"/>
                <a:cs typeface="+mn-cs"/>
              </a:defRPr>
            </a:lvl3pPr>
            <a:lvl4pPr marL="1371600" indent="0" algn="ctr" defTabSz="914400" rtl="0" eaLnBrk="1" latinLnBrk="0" hangingPunct="1">
              <a:lnSpc>
                <a:spcPct val="90000"/>
              </a:lnSpc>
              <a:spcBef>
                <a:spcPts val="500"/>
              </a:spcBef>
              <a:spcAft>
                <a:spcPts val="900"/>
              </a:spcAft>
              <a:buClr>
                <a:schemeClr val="bg2">
                  <a:lumMod val="60000"/>
                  <a:lumOff val="40000"/>
                </a:schemeClr>
              </a:buClr>
              <a:buSzPct val="100000"/>
              <a:buFont typeface=".Hiragino Kaku Gothic Interface W3"/>
              <a:buNone/>
              <a:defRPr sz="1600" b="0" kern="1200">
                <a:solidFill>
                  <a:schemeClr val="bg2"/>
                </a:solidFill>
                <a:latin typeface="+mn-lt"/>
                <a:ea typeface="+mn-ea"/>
                <a:cs typeface="+mn-cs"/>
              </a:defRPr>
            </a:lvl4pPr>
            <a:lvl5pPr marL="1828800" indent="0" algn="ctr" defTabSz="914400" rtl="0" eaLnBrk="1" latinLnBrk="0" hangingPunct="1">
              <a:lnSpc>
                <a:spcPct val="90000"/>
              </a:lnSpc>
              <a:spcBef>
                <a:spcPts val="500"/>
              </a:spcBef>
              <a:spcAft>
                <a:spcPts val="900"/>
              </a:spcAft>
              <a:buClr>
                <a:schemeClr val="bg2">
                  <a:lumMod val="60000"/>
                  <a:lumOff val="40000"/>
                </a:schemeClr>
              </a:buClr>
              <a:buFont typeface="Arial" panose="020B0604020202020204" pitchFamily="34" charset="0"/>
              <a:buNone/>
              <a:defRPr sz="1600" b="0" kern="1200">
                <a:solidFill>
                  <a:schemeClr val="bg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a:solidFill>
                  <a:schemeClr val="tx1"/>
                </a:solidFill>
                <a:latin typeface="Arial" panose="020B0604020202020204" pitchFamily="34" charset="0"/>
                <a:cs typeface="Arial" panose="020B0604020202020204" pitchFamily="34" charset="0"/>
              </a:rPr>
              <a:t>Promote Transparency and Explainability</a:t>
            </a:r>
          </a:p>
        </p:txBody>
      </p:sp>
      <p:sp>
        <p:nvSpPr>
          <p:cNvPr id="3" name="TextBox 2">
            <a:extLst>
              <a:ext uri="{FF2B5EF4-FFF2-40B4-BE49-F238E27FC236}">
                <a16:creationId xmlns:a16="http://schemas.microsoft.com/office/drawing/2014/main" id="{C1941101-EED1-5D8F-9DBD-5199E51E4728}"/>
              </a:ext>
            </a:extLst>
          </p:cNvPr>
          <p:cNvSpPr txBox="1"/>
          <p:nvPr/>
        </p:nvSpPr>
        <p:spPr>
          <a:xfrm>
            <a:off x="781050" y="2228796"/>
            <a:ext cx="6094206" cy="3483005"/>
          </a:xfrm>
          <a:prstGeom prst="rect">
            <a:avLst/>
          </a:prstGeom>
          <a:noFill/>
        </p:spPr>
        <p:txBody>
          <a:bodyPr wrap="square">
            <a:spAutoFit/>
          </a:bodyPr>
          <a:lstStyle/>
          <a:p>
            <a:pPr marL="228600" lvl="0" indent="-228600" algn="l" rtl="0">
              <a:lnSpc>
                <a:spcPct val="90000"/>
              </a:lnSpc>
              <a:spcBef>
                <a:spcPts val="0"/>
              </a:spcBef>
              <a:spcAft>
                <a:spcPts val="0"/>
              </a:spcAft>
              <a:buSzPts val="2400"/>
              <a:buChar char="•"/>
            </a:pPr>
            <a:r>
              <a:rPr lang="en-US" sz="2000"/>
              <a:t>Transparency &amp; trustworthiness</a:t>
            </a:r>
          </a:p>
          <a:p>
            <a:pPr marL="228600" lvl="0" indent="-228600" algn="l" rtl="0">
              <a:lnSpc>
                <a:spcPct val="90000"/>
              </a:lnSpc>
              <a:spcBef>
                <a:spcPts val="1000"/>
              </a:spcBef>
              <a:spcAft>
                <a:spcPts val="0"/>
              </a:spcAft>
              <a:buSzPts val="2400"/>
              <a:buChar char="•"/>
            </a:pPr>
            <a:r>
              <a:rPr lang="en-US" sz="2000"/>
              <a:t>Simplicity</a:t>
            </a:r>
          </a:p>
          <a:p>
            <a:pPr marL="228600" lvl="0" indent="-228600" algn="l" rtl="0">
              <a:lnSpc>
                <a:spcPct val="90000"/>
              </a:lnSpc>
              <a:spcBef>
                <a:spcPts val="1000"/>
              </a:spcBef>
              <a:spcAft>
                <a:spcPts val="0"/>
              </a:spcAft>
              <a:buSzPts val="2400"/>
              <a:buChar char="•"/>
            </a:pPr>
            <a:r>
              <a:rPr lang="en-US" sz="2000"/>
              <a:t>Fact-based decision-making</a:t>
            </a:r>
          </a:p>
          <a:p>
            <a:pPr marL="228600" lvl="0" indent="-228600" algn="l" rtl="0">
              <a:lnSpc>
                <a:spcPct val="90000"/>
              </a:lnSpc>
              <a:spcBef>
                <a:spcPts val="1000"/>
              </a:spcBef>
              <a:spcAft>
                <a:spcPts val="0"/>
              </a:spcAft>
              <a:buSzPts val="2400"/>
              <a:buChar char="•"/>
            </a:pPr>
            <a:r>
              <a:rPr lang="en-US" sz="2000"/>
              <a:t>Openness on process and decision-making</a:t>
            </a:r>
          </a:p>
          <a:p>
            <a:pPr marL="228600" lvl="0" indent="-228600" algn="l" rtl="0">
              <a:lnSpc>
                <a:spcPct val="90000"/>
              </a:lnSpc>
              <a:spcBef>
                <a:spcPts val="1000"/>
              </a:spcBef>
              <a:spcAft>
                <a:spcPts val="0"/>
              </a:spcAft>
              <a:buSzPts val="2400"/>
              <a:buChar char="•"/>
            </a:pPr>
            <a:r>
              <a:rPr lang="en-US" sz="2000"/>
              <a:t>Human Oversight</a:t>
            </a:r>
          </a:p>
          <a:p>
            <a:pPr marL="228600" lvl="0" indent="-228600" algn="l" rtl="0">
              <a:lnSpc>
                <a:spcPct val="90000"/>
              </a:lnSpc>
              <a:spcBef>
                <a:spcPts val="1000"/>
              </a:spcBef>
              <a:spcAft>
                <a:spcPts val="0"/>
              </a:spcAft>
              <a:buSzPts val="2400"/>
              <a:buChar char="•"/>
            </a:pPr>
            <a:r>
              <a:rPr lang="en-US" sz="2000"/>
              <a:t>Interpretability</a:t>
            </a:r>
          </a:p>
          <a:p>
            <a:pPr marL="228600" lvl="0" indent="-228600" algn="l" rtl="0">
              <a:lnSpc>
                <a:spcPct val="90000"/>
              </a:lnSpc>
              <a:spcBef>
                <a:spcPts val="1000"/>
              </a:spcBef>
              <a:spcAft>
                <a:spcPts val="0"/>
              </a:spcAft>
              <a:buSzPts val="2400"/>
              <a:buChar char="•"/>
            </a:pPr>
            <a:r>
              <a:rPr lang="en-US" sz="2000"/>
              <a:t>Reporting status and progress</a:t>
            </a:r>
          </a:p>
          <a:p>
            <a:pPr marL="228600" lvl="0" indent="-228600" algn="l" rtl="0">
              <a:lnSpc>
                <a:spcPct val="90000"/>
              </a:lnSpc>
              <a:spcBef>
                <a:spcPts val="1000"/>
              </a:spcBef>
              <a:spcAft>
                <a:spcPts val="0"/>
              </a:spcAft>
              <a:buSzPts val="2400"/>
              <a:buChar char="•"/>
            </a:pPr>
            <a:r>
              <a:rPr lang="en-US" sz="2000"/>
              <a:t>Feedback channels for Explanations</a:t>
            </a:r>
          </a:p>
          <a:p>
            <a:pPr>
              <a:buSzPts val="2400"/>
            </a:pPr>
            <a:endParaRPr lang="en-US"/>
          </a:p>
        </p:txBody>
      </p:sp>
      <p:sp>
        <p:nvSpPr>
          <p:cNvPr id="2" name="TextBox 1">
            <a:extLst>
              <a:ext uri="{FF2B5EF4-FFF2-40B4-BE49-F238E27FC236}">
                <a16:creationId xmlns:a16="http://schemas.microsoft.com/office/drawing/2014/main" id="{36DFAC72-80D8-6259-A1CE-8AE4523D38FA}"/>
              </a:ext>
            </a:extLst>
          </p:cNvPr>
          <p:cNvSpPr txBox="1"/>
          <p:nvPr/>
        </p:nvSpPr>
        <p:spPr>
          <a:xfrm>
            <a:off x="6352032" y="2166404"/>
            <a:ext cx="5181600" cy="3477875"/>
          </a:xfrm>
          <a:prstGeom prst="rect">
            <a:avLst/>
          </a:prstGeom>
          <a:noFill/>
        </p:spPr>
        <p:txBody>
          <a:bodyPr wrap="square" rtlCol="0">
            <a:spAutoFit/>
          </a:bodyPr>
          <a:lstStyle/>
          <a:p>
            <a:r>
              <a:rPr lang="en-US" sz="2000" i="1">
                <a:latin typeface="Arial" panose="020B0604020202020204" pitchFamily="34" charset="0"/>
                <a:cs typeface="Arial" panose="020B0604020202020204" pitchFamily="34" charset="0"/>
              </a:rPr>
              <a:t>Sample Action Principles</a:t>
            </a:r>
          </a:p>
          <a:p>
            <a:pPr marL="457200" indent="-457200">
              <a:buAutoNum type="arabicPeriod"/>
            </a:pPr>
            <a:r>
              <a:rPr lang="en-US" sz="2000" i="1">
                <a:latin typeface="Arial" panose="020B0604020202020204" pitchFamily="34" charset="0"/>
                <a:cs typeface="Arial" panose="020B0604020202020204" pitchFamily="34" charset="0"/>
              </a:rPr>
              <a:t>Know how AI models function; use tools for interpreting algorithms</a:t>
            </a:r>
          </a:p>
          <a:p>
            <a:pPr marL="457200" indent="-457200">
              <a:buAutoNum type="arabicPeriod"/>
            </a:pPr>
            <a:r>
              <a:rPr lang="en-US" sz="2000" i="1">
                <a:latin typeface="Arial" panose="020B0604020202020204" pitchFamily="34" charset="0"/>
                <a:cs typeface="Arial" panose="020B0604020202020204" pitchFamily="34" charset="0"/>
              </a:rPr>
              <a:t>Provide documentation for each model building step from exploratory data analysis to model building and then model deployment</a:t>
            </a:r>
          </a:p>
          <a:p>
            <a:pPr marL="457200" indent="-457200">
              <a:buAutoNum type="arabicPeriod"/>
            </a:pPr>
            <a:r>
              <a:rPr lang="en-US" sz="2000" i="1">
                <a:latin typeface="Arial" panose="020B0604020202020204" pitchFamily="34" charset="0"/>
                <a:cs typeface="Arial" panose="020B0604020202020204" pitchFamily="34" charset="0"/>
              </a:rPr>
              <a:t>Evaluate data quality and model performance when training AI models</a:t>
            </a:r>
          </a:p>
          <a:p>
            <a:pPr marL="457200" indent="-457200">
              <a:buAutoNum type="arabicPeriod"/>
            </a:pPr>
            <a:r>
              <a:rPr lang="en-US" sz="2000" i="1">
                <a:latin typeface="Arial" panose="020B0604020202020204" pitchFamily="34" charset="0"/>
                <a:cs typeface="Arial" panose="020B0604020202020204" pitchFamily="34" charset="0"/>
              </a:rPr>
              <a:t>Identify points where human oversight is appropriate and monitor</a:t>
            </a:r>
          </a:p>
        </p:txBody>
      </p:sp>
      <p:pic>
        <p:nvPicPr>
          <p:cNvPr id="4" name="Picture 3">
            <a:extLst>
              <a:ext uri="{FF2B5EF4-FFF2-40B4-BE49-F238E27FC236}">
                <a16:creationId xmlns:a16="http://schemas.microsoft.com/office/drawing/2014/main" id="{862B8E5F-3191-3E54-F8DE-744D13E3F327}"/>
              </a:ext>
            </a:extLst>
          </p:cNvPr>
          <p:cNvPicPr>
            <a:picLocks noChangeAspect="1"/>
          </p:cNvPicPr>
          <p:nvPr/>
        </p:nvPicPr>
        <p:blipFill>
          <a:blip r:embed="rId3"/>
          <a:stretch>
            <a:fillRect/>
          </a:stretch>
        </p:blipFill>
        <p:spPr>
          <a:xfrm>
            <a:off x="8664856" y="331330"/>
            <a:ext cx="3108045" cy="1252542"/>
          </a:xfrm>
          <a:prstGeom prst="rect">
            <a:avLst/>
          </a:prstGeom>
        </p:spPr>
      </p:pic>
    </p:spTree>
    <p:extLst>
      <p:ext uri="{BB962C8B-B14F-4D97-AF65-F5344CB8AC3E}">
        <p14:creationId xmlns:p14="http://schemas.microsoft.com/office/powerpoint/2010/main" val="106599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047EB34-1795-F044-96D4-F0CE67C5E8CE}"/>
              </a:ext>
            </a:extLst>
          </p:cNvPr>
          <p:cNvSpPr>
            <a:spLocks noGrp="1"/>
          </p:cNvSpPr>
          <p:nvPr>
            <p:ph type="title"/>
          </p:nvPr>
        </p:nvSpPr>
        <p:spPr/>
        <p:txBody>
          <a:bodyPr>
            <a:normAutofit/>
          </a:bodyPr>
          <a:lstStyle/>
          <a:p>
            <a:r>
              <a:rPr lang="en-US" sz="2400" b="0" i="1">
                <a:solidFill>
                  <a:srgbClr val="000000"/>
                </a:solidFill>
                <a:effectLst/>
                <a:latin typeface="Arial" panose="020B0604020202020204" pitchFamily="34" charset="0"/>
              </a:rPr>
              <a:t>“</a:t>
            </a:r>
            <a:r>
              <a:rPr lang="en-US" sz="2400" b="1" i="0">
                <a:solidFill>
                  <a:srgbClr val="1E1E1E"/>
                </a:solidFill>
                <a:effectLst/>
                <a:latin typeface="Charter" panose="02040503050506020203" pitchFamily="18" charset="0"/>
              </a:rPr>
              <a:t>Note on the illustration:</a:t>
            </a:r>
            <a:r>
              <a:rPr lang="en-US" sz="2400" b="0" i="1">
                <a:solidFill>
                  <a:srgbClr val="1E1E1E"/>
                </a:solidFill>
                <a:effectLst/>
                <a:latin typeface="Charter" panose="02040503050506020203" pitchFamily="18" charset="0"/>
              </a:rPr>
              <a:t> </a:t>
            </a:r>
            <a:r>
              <a:rPr lang="en-US" sz="2400" b="0" i="1">
                <a:solidFill>
                  <a:schemeClr val="tx1"/>
                </a:solidFill>
                <a:effectLst/>
                <a:latin typeface="Charter" panose="02040503050506020203" pitchFamily="18" charset="0"/>
              </a:rPr>
              <a:t>The illustration for this story has been produced using generative AI. We identified two main concerns using AI for artwork: the ethics of attribution and of transparency. On transparency, we designed our prompts to ensure the resulting illustration is not mistaken for photojournalism or as depicting actual events or people. On the ethical pitfall of using generative AI models which exploit the creative efforts of humans without attribution, we chose the software deliberatively. Adobe’s Firefly is trained on content from its own stock library. This meant the compositional output would be more limited in range, a trade-off we considered less consequential than the exploitation of others’ labour.</a:t>
            </a:r>
            <a:br>
              <a:rPr lang="en-US" sz="2000" b="0" i="1">
                <a:solidFill>
                  <a:schemeClr val="tx1">
                    <a:lumMod val="65000"/>
                    <a:lumOff val="35000"/>
                  </a:schemeClr>
                </a:solidFill>
                <a:effectLst/>
                <a:latin typeface="Arial" panose="020B0604020202020204" pitchFamily="34" charset="0"/>
              </a:rPr>
            </a:br>
            <a:br>
              <a:rPr lang="en-US" sz="2000" b="0" i="1">
                <a:solidFill>
                  <a:srgbClr val="000000"/>
                </a:solidFill>
                <a:effectLst/>
                <a:latin typeface="Arial" panose="020B0604020202020204" pitchFamily="34" charset="0"/>
              </a:rPr>
            </a:br>
            <a:r>
              <a:rPr lang="en-US" sz="2400">
                <a:solidFill>
                  <a:srgbClr val="B30738"/>
                </a:solidFill>
                <a:latin typeface="Arial" panose="020B0604020202020204" pitchFamily="34" charset="0"/>
              </a:rPr>
              <a:t>ChathamHouse.org</a:t>
            </a:r>
            <a:endParaRPr lang="en-US" sz="2000"/>
          </a:p>
        </p:txBody>
      </p:sp>
      <p:sp>
        <p:nvSpPr>
          <p:cNvPr id="3" name="TextBox 2">
            <a:extLst>
              <a:ext uri="{FF2B5EF4-FFF2-40B4-BE49-F238E27FC236}">
                <a16:creationId xmlns:a16="http://schemas.microsoft.com/office/drawing/2014/main" id="{18D90447-332D-061F-7910-FC62995841D3}"/>
              </a:ext>
            </a:extLst>
          </p:cNvPr>
          <p:cNvSpPr txBox="1"/>
          <p:nvPr/>
        </p:nvSpPr>
        <p:spPr>
          <a:xfrm>
            <a:off x="9600235" y="6418690"/>
            <a:ext cx="6099858" cy="261610"/>
          </a:xfrm>
          <a:prstGeom prst="rect">
            <a:avLst/>
          </a:prstGeom>
          <a:noFill/>
        </p:spPr>
        <p:txBody>
          <a:bodyPr wrap="square">
            <a:spAutoFit/>
          </a:bodyPr>
          <a:lstStyle/>
          <a:p>
            <a:r>
              <a:rPr lang="en-US" sz="1100">
                <a:solidFill>
                  <a:schemeClr val="bg2">
                    <a:lumMod val="75000"/>
                  </a:schemeClr>
                </a:solidFill>
              </a:rPr>
              <a:t>Putting Principles into Action</a:t>
            </a:r>
          </a:p>
        </p:txBody>
      </p:sp>
    </p:spTree>
    <p:extLst>
      <p:ext uri="{BB962C8B-B14F-4D97-AF65-F5344CB8AC3E}">
        <p14:creationId xmlns:p14="http://schemas.microsoft.com/office/powerpoint/2010/main" val="347448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0E88B-3B87-3F66-DB40-A9581192E01F}"/>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986453F-DCDF-EF6D-5D93-39F414115DD1}"/>
              </a:ext>
            </a:extLst>
          </p:cNvPr>
          <p:cNvPicPr>
            <a:picLocks noGrp="1" noRot="1" noChangeAspect="1" noMove="1" noResize="1" noEditPoints="1" noAdjustHandles="1" noChangeArrowheads="1" noChangeShapeType="1" noCrop="1"/>
          </p:cNvPicPr>
          <p:nvPr>
            <p:ph idx="4294967295"/>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E637EAB-9DB8-9B5B-2445-36BEBC221B51}"/>
              </a:ext>
            </a:extLst>
          </p:cNvPr>
          <p:cNvSpPr>
            <a:spLocks noGrp="1"/>
          </p:cNvSpPr>
          <p:nvPr>
            <p:ph type="title"/>
          </p:nvPr>
        </p:nvSpPr>
        <p:spPr>
          <a:xfrm>
            <a:off x="838200" y="2766218"/>
            <a:ext cx="10515600" cy="1325563"/>
          </a:xfrm>
          <a:prstGeom prst="rect">
            <a:avLst/>
          </a:prstGeom>
        </p:spPr>
        <p:txBody>
          <a:bodyPr>
            <a:normAutofit/>
          </a:bodyPr>
          <a:lstStyle/>
          <a:p>
            <a:pPr algn="ctr"/>
            <a:r>
              <a:rPr lang="en-US" sz="4800" b="1">
                <a:solidFill>
                  <a:schemeClr val="bg1"/>
                </a:solidFill>
                <a:latin typeface="Arial" panose="020B0604020202020204" pitchFamily="34" charset="0"/>
                <a:cs typeface="Arial" panose="020B0604020202020204" pitchFamily="34" charset="0"/>
              </a:rPr>
              <a:t>Board Room Conversations</a:t>
            </a:r>
          </a:p>
        </p:txBody>
      </p:sp>
    </p:spTree>
    <p:extLst>
      <p:ext uri="{BB962C8B-B14F-4D97-AF65-F5344CB8AC3E}">
        <p14:creationId xmlns:p14="http://schemas.microsoft.com/office/powerpoint/2010/main" val="17554598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459C2-FE11-2075-A656-51EBACE12059}"/>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C053FD4-19BD-4EE3-F971-63F7A4686DE0}"/>
              </a:ext>
            </a:extLst>
          </p:cNvPr>
          <p:cNvPicPr>
            <a:picLocks noGrp="1" noRot="1" noChangeAspect="1" noMove="1" noResize="1" noEditPoints="1" noAdjustHandles="1" noChangeArrowheads="1" noChangeShapeType="1" noCrop="1"/>
          </p:cNvPicPr>
          <p:nvPr>
            <p:ph idx="4294967295"/>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Subtitle 2">
            <a:extLst>
              <a:ext uri="{FF2B5EF4-FFF2-40B4-BE49-F238E27FC236}">
                <a16:creationId xmlns:a16="http://schemas.microsoft.com/office/drawing/2014/main" id="{B9846E78-BED3-A906-790C-3E5E984A10BA}"/>
              </a:ext>
            </a:extLst>
          </p:cNvPr>
          <p:cNvSpPr>
            <a:spLocks noGrp="1"/>
          </p:cNvSpPr>
          <p:nvPr/>
        </p:nvSpPr>
        <p:spPr>
          <a:xfrm>
            <a:off x="781050" y="882720"/>
            <a:ext cx="7105650" cy="834887"/>
          </a:xfrm>
          <a:prstGeom prst="rect">
            <a:avLst/>
          </a:prstGeom>
        </p:spPr>
        <p:txBody>
          <a:bodyPr vert="horz" lIns="91440" tIns="45720" rIns="91440" bIns="45720" rtlCol="0">
            <a:normAutofit/>
          </a:bodyPr>
          <a:lstStyle>
            <a:lvl1pPr marL="0" indent="0" algn="l" defTabSz="914400" rtl="0" eaLnBrk="1" latinLnBrk="0" hangingPunct="1">
              <a:lnSpc>
                <a:spcPts val="2500"/>
              </a:lnSpc>
              <a:spcBef>
                <a:spcPts val="1000"/>
              </a:spcBef>
              <a:spcAft>
                <a:spcPts val="900"/>
              </a:spcAft>
              <a:buFont typeface="Arial" panose="020B0604020202020204" pitchFamily="34" charset="0"/>
              <a:buNone/>
              <a:defRPr sz="2000" b="0" kern="1200">
                <a:solidFill>
                  <a:schemeClr val="bg2"/>
                </a:solidFill>
                <a:latin typeface="+mn-lt"/>
                <a:ea typeface="+mn-ea"/>
                <a:cs typeface="+mn-cs"/>
              </a:defRPr>
            </a:lvl1pPr>
            <a:lvl2pPr marL="457200" indent="0" algn="ctr" defTabSz="914400" rtl="0" eaLnBrk="1" latinLnBrk="0" hangingPunct="1">
              <a:lnSpc>
                <a:spcPct val="90000"/>
              </a:lnSpc>
              <a:spcBef>
                <a:spcPts val="500"/>
              </a:spcBef>
              <a:spcAft>
                <a:spcPts val="900"/>
              </a:spcAft>
              <a:buClr>
                <a:schemeClr val="bg2">
                  <a:lumMod val="60000"/>
                  <a:lumOff val="40000"/>
                </a:schemeClr>
              </a:buClr>
              <a:buSzPct val="95000"/>
              <a:buFont typeface=".Hiragino Kaku Gothic Interface W3"/>
              <a:buNone/>
              <a:defRPr sz="2000" b="0" kern="1200">
                <a:solidFill>
                  <a:schemeClr val="bg2"/>
                </a:solidFill>
                <a:latin typeface="+mn-lt"/>
                <a:ea typeface="+mn-ea"/>
                <a:cs typeface="+mn-cs"/>
              </a:defRPr>
            </a:lvl2pPr>
            <a:lvl3pPr marL="914400" indent="0" algn="ctr" defTabSz="914400" rtl="0" eaLnBrk="1" latinLnBrk="0" hangingPunct="1">
              <a:lnSpc>
                <a:spcPct val="90000"/>
              </a:lnSpc>
              <a:spcBef>
                <a:spcPts val="500"/>
              </a:spcBef>
              <a:spcAft>
                <a:spcPts val="900"/>
              </a:spcAft>
              <a:buClr>
                <a:schemeClr val="bg2">
                  <a:lumMod val="60000"/>
                  <a:lumOff val="40000"/>
                </a:schemeClr>
              </a:buClr>
              <a:buFont typeface="Arial" panose="020B0604020202020204" pitchFamily="34" charset="0"/>
              <a:buNone/>
              <a:defRPr sz="1800" b="0" kern="1200">
                <a:solidFill>
                  <a:schemeClr val="bg2"/>
                </a:solidFill>
                <a:latin typeface="+mn-lt"/>
                <a:ea typeface="+mn-ea"/>
                <a:cs typeface="+mn-cs"/>
              </a:defRPr>
            </a:lvl3pPr>
            <a:lvl4pPr marL="1371600" indent="0" algn="ctr" defTabSz="914400" rtl="0" eaLnBrk="1" latinLnBrk="0" hangingPunct="1">
              <a:lnSpc>
                <a:spcPct val="90000"/>
              </a:lnSpc>
              <a:spcBef>
                <a:spcPts val="500"/>
              </a:spcBef>
              <a:spcAft>
                <a:spcPts val="900"/>
              </a:spcAft>
              <a:buClr>
                <a:schemeClr val="bg2">
                  <a:lumMod val="60000"/>
                  <a:lumOff val="40000"/>
                </a:schemeClr>
              </a:buClr>
              <a:buSzPct val="100000"/>
              <a:buFont typeface=".Hiragino Kaku Gothic Interface W3"/>
              <a:buNone/>
              <a:defRPr sz="1600" b="0" kern="1200">
                <a:solidFill>
                  <a:schemeClr val="bg2"/>
                </a:solidFill>
                <a:latin typeface="+mn-lt"/>
                <a:ea typeface="+mn-ea"/>
                <a:cs typeface="+mn-cs"/>
              </a:defRPr>
            </a:lvl4pPr>
            <a:lvl5pPr marL="1828800" indent="0" algn="ctr" defTabSz="914400" rtl="0" eaLnBrk="1" latinLnBrk="0" hangingPunct="1">
              <a:lnSpc>
                <a:spcPct val="90000"/>
              </a:lnSpc>
              <a:spcBef>
                <a:spcPts val="500"/>
              </a:spcBef>
              <a:spcAft>
                <a:spcPts val="900"/>
              </a:spcAft>
              <a:buClr>
                <a:schemeClr val="bg2">
                  <a:lumMod val="60000"/>
                  <a:lumOff val="40000"/>
                </a:schemeClr>
              </a:buClr>
              <a:buFont typeface="Arial" panose="020B0604020202020204" pitchFamily="34" charset="0"/>
              <a:buNone/>
              <a:defRPr sz="1600" b="0" kern="1200">
                <a:solidFill>
                  <a:schemeClr val="bg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a:solidFill>
                  <a:schemeClr val="tx1"/>
                </a:solidFill>
                <a:latin typeface="Arial" panose="020B0604020202020204" pitchFamily="34" charset="0"/>
                <a:cs typeface="Arial" panose="020B0604020202020204" pitchFamily="34" charset="0"/>
              </a:rPr>
              <a:t>Risk Management</a:t>
            </a:r>
          </a:p>
        </p:txBody>
      </p:sp>
      <p:sp>
        <p:nvSpPr>
          <p:cNvPr id="2" name="Rounded Rectangle 1">
            <a:extLst>
              <a:ext uri="{FF2B5EF4-FFF2-40B4-BE49-F238E27FC236}">
                <a16:creationId xmlns:a16="http://schemas.microsoft.com/office/drawing/2014/main" id="{8DB3777B-7AF6-0287-BA2C-4262C509B16B}"/>
              </a:ext>
            </a:extLst>
          </p:cNvPr>
          <p:cNvSpPr/>
          <p:nvPr/>
        </p:nvSpPr>
        <p:spPr>
          <a:xfrm>
            <a:off x="893909" y="1776571"/>
            <a:ext cx="2420162" cy="1652429"/>
          </a:xfrm>
          <a:prstGeom prst="roundRect">
            <a:avLst/>
          </a:prstGeom>
          <a:solidFill>
            <a:schemeClr val="accent3">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 name="TextBox 2">
            <a:extLst>
              <a:ext uri="{FF2B5EF4-FFF2-40B4-BE49-F238E27FC236}">
                <a16:creationId xmlns:a16="http://schemas.microsoft.com/office/drawing/2014/main" id="{832F3C6D-6F5E-7015-5747-FD792CA8CD96}"/>
              </a:ext>
            </a:extLst>
          </p:cNvPr>
          <p:cNvSpPr txBox="1"/>
          <p:nvPr/>
        </p:nvSpPr>
        <p:spPr>
          <a:xfrm>
            <a:off x="1095087" y="2415661"/>
            <a:ext cx="2017806" cy="369332"/>
          </a:xfrm>
          <a:prstGeom prst="rect">
            <a:avLst/>
          </a:prstGeom>
          <a:noFill/>
        </p:spPr>
        <p:txBody>
          <a:bodyPr wrap="square" rtlCol="0">
            <a:spAutoFit/>
          </a:bodyPr>
          <a:lstStyle/>
          <a:p>
            <a:r>
              <a:rPr lang="en-US">
                <a:solidFill>
                  <a:schemeClr val="bg1"/>
                </a:solidFill>
              </a:rPr>
              <a:t>Risk of Disruption</a:t>
            </a:r>
          </a:p>
        </p:txBody>
      </p:sp>
      <p:sp>
        <p:nvSpPr>
          <p:cNvPr id="4" name="Rounded Rectangle 3">
            <a:extLst>
              <a:ext uri="{FF2B5EF4-FFF2-40B4-BE49-F238E27FC236}">
                <a16:creationId xmlns:a16="http://schemas.microsoft.com/office/drawing/2014/main" id="{5BC11663-6FF8-8106-82B9-2C9D9428B940}"/>
              </a:ext>
            </a:extLst>
          </p:cNvPr>
          <p:cNvSpPr/>
          <p:nvPr/>
        </p:nvSpPr>
        <p:spPr>
          <a:xfrm>
            <a:off x="3515249" y="1786567"/>
            <a:ext cx="2420162" cy="1667491"/>
          </a:xfrm>
          <a:prstGeom prst="roundRect">
            <a:avLst/>
          </a:prstGeom>
          <a:solidFill>
            <a:schemeClr val="accent3">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8" name="TextBox 7">
            <a:extLst>
              <a:ext uri="{FF2B5EF4-FFF2-40B4-BE49-F238E27FC236}">
                <a16:creationId xmlns:a16="http://schemas.microsoft.com/office/drawing/2014/main" id="{F3135A00-FEAE-ABA6-8888-E555516C7329}"/>
              </a:ext>
            </a:extLst>
          </p:cNvPr>
          <p:cNvSpPr txBox="1"/>
          <p:nvPr/>
        </p:nvSpPr>
        <p:spPr>
          <a:xfrm>
            <a:off x="3718481" y="2297146"/>
            <a:ext cx="1815923" cy="646331"/>
          </a:xfrm>
          <a:prstGeom prst="rect">
            <a:avLst/>
          </a:prstGeom>
          <a:solidFill>
            <a:schemeClr val="accent3">
              <a:lumMod val="75000"/>
            </a:schemeClr>
          </a:solidFill>
        </p:spPr>
        <p:txBody>
          <a:bodyPr wrap="square" rtlCol="0">
            <a:spAutoFit/>
          </a:bodyPr>
          <a:lstStyle/>
          <a:p>
            <a:pPr algn="ctr"/>
            <a:r>
              <a:rPr lang="en-US">
                <a:solidFill>
                  <a:schemeClr val="bg1"/>
                </a:solidFill>
              </a:rPr>
              <a:t>Cybersecurity</a:t>
            </a:r>
          </a:p>
          <a:p>
            <a:pPr algn="ctr"/>
            <a:r>
              <a:rPr lang="en-US">
                <a:solidFill>
                  <a:schemeClr val="bg1"/>
                </a:solidFill>
              </a:rPr>
              <a:t>Risk</a:t>
            </a:r>
          </a:p>
        </p:txBody>
      </p:sp>
      <p:sp>
        <p:nvSpPr>
          <p:cNvPr id="9" name="Rounded Rectangle 8">
            <a:extLst>
              <a:ext uri="{FF2B5EF4-FFF2-40B4-BE49-F238E27FC236}">
                <a16:creationId xmlns:a16="http://schemas.microsoft.com/office/drawing/2014/main" id="{035870BC-9169-C0C3-5469-CB34BF441E5C}"/>
              </a:ext>
            </a:extLst>
          </p:cNvPr>
          <p:cNvSpPr/>
          <p:nvPr/>
        </p:nvSpPr>
        <p:spPr>
          <a:xfrm>
            <a:off x="6256591" y="1761509"/>
            <a:ext cx="2420162" cy="1667491"/>
          </a:xfrm>
          <a:prstGeom prst="roundRect">
            <a:avLst/>
          </a:pr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0" name="TextBox 9">
            <a:extLst>
              <a:ext uri="{FF2B5EF4-FFF2-40B4-BE49-F238E27FC236}">
                <a16:creationId xmlns:a16="http://schemas.microsoft.com/office/drawing/2014/main" id="{F71B740D-0AE4-6810-3484-5596021A2764}"/>
              </a:ext>
            </a:extLst>
          </p:cNvPr>
          <p:cNvSpPr txBox="1"/>
          <p:nvPr/>
        </p:nvSpPr>
        <p:spPr>
          <a:xfrm>
            <a:off x="6807511" y="2410588"/>
            <a:ext cx="1318321" cy="369332"/>
          </a:xfrm>
          <a:prstGeom prst="rect">
            <a:avLst/>
          </a:prstGeom>
          <a:noFill/>
        </p:spPr>
        <p:txBody>
          <a:bodyPr wrap="square" rtlCol="0">
            <a:spAutoFit/>
          </a:bodyPr>
          <a:lstStyle/>
          <a:p>
            <a:pPr algn="ctr"/>
            <a:r>
              <a:rPr lang="en-US">
                <a:solidFill>
                  <a:schemeClr val="bg1"/>
                </a:solidFill>
              </a:rPr>
              <a:t>Legal Risk</a:t>
            </a:r>
          </a:p>
        </p:txBody>
      </p:sp>
      <p:sp>
        <p:nvSpPr>
          <p:cNvPr id="11" name="Rounded Rectangle 10">
            <a:extLst>
              <a:ext uri="{FF2B5EF4-FFF2-40B4-BE49-F238E27FC236}">
                <a16:creationId xmlns:a16="http://schemas.microsoft.com/office/drawing/2014/main" id="{6DFF5372-46E0-D2D7-1CB3-40C89E65C61A}"/>
              </a:ext>
            </a:extLst>
          </p:cNvPr>
          <p:cNvSpPr/>
          <p:nvPr/>
        </p:nvSpPr>
        <p:spPr>
          <a:xfrm>
            <a:off x="9193508" y="1786567"/>
            <a:ext cx="2420162" cy="1667491"/>
          </a:xfrm>
          <a:prstGeom prst="roundRect">
            <a:avLst/>
          </a:prstGeom>
          <a:solidFill>
            <a:srgbClr val="CA706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r"/>
            <a:endParaRPr lang="en-US">
              <a:solidFill>
                <a:schemeClr val="bg1"/>
              </a:solidFill>
            </a:endParaRPr>
          </a:p>
        </p:txBody>
      </p:sp>
      <p:sp>
        <p:nvSpPr>
          <p:cNvPr id="12" name="TextBox 11">
            <a:extLst>
              <a:ext uri="{FF2B5EF4-FFF2-40B4-BE49-F238E27FC236}">
                <a16:creationId xmlns:a16="http://schemas.microsoft.com/office/drawing/2014/main" id="{6C57AD28-826C-9CDB-D467-517407692D7C}"/>
              </a:ext>
            </a:extLst>
          </p:cNvPr>
          <p:cNvSpPr txBox="1"/>
          <p:nvPr/>
        </p:nvSpPr>
        <p:spPr>
          <a:xfrm>
            <a:off x="9710265" y="2297146"/>
            <a:ext cx="1386648" cy="646331"/>
          </a:xfrm>
          <a:prstGeom prst="rect">
            <a:avLst/>
          </a:prstGeom>
          <a:noFill/>
        </p:spPr>
        <p:txBody>
          <a:bodyPr wrap="square" rtlCol="0">
            <a:spAutoFit/>
          </a:bodyPr>
          <a:lstStyle/>
          <a:p>
            <a:pPr algn="ctr"/>
            <a:r>
              <a:rPr lang="en-US">
                <a:solidFill>
                  <a:schemeClr val="bg1"/>
                </a:solidFill>
              </a:rPr>
              <a:t>Operational Risk</a:t>
            </a:r>
          </a:p>
        </p:txBody>
      </p:sp>
      <p:sp>
        <p:nvSpPr>
          <p:cNvPr id="13" name="Rounded Rectangle 12">
            <a:extLst>
              <a:ext uri="{FF2B5EF4-FFF2-40B4-BE49-F238E27FC236}">
                <a16:creationId xmlns:a16="http://schemas.microsoft.com/office/drawing/2014/main" id="{2D102498-8A18-942D-34FE-D0F585B2B86B}"/>
              </a:ext>
            </a:extLst>
          </p:cNvPr>
          <p:cNvSpPr/>
          <p:nvPr/>
        </p:nvSpPr>
        <p:spPr>
          <a:xfrm>
            <a:off x="896537" y="4097843"/>
            <a:ext cx="2420162" cy="1667491"/>
          </a:xfrm>
          <a:prstGeom prst="roundRect">
            <a:avLst/>
          </a:prstGeom>
          <a:solidFill>
            <a:schemeClr val="accent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4" name="Rounded Rectangle 13">
            <a:extLst>
              <a:ext uri="{FF2B5EF4-FFF2-40B4-BE49-F238E27FC236}">
                <a16:creationId xmlns:a16="http://schemas.microsoft.com/office/drawing/2014/main" id="{BC0ACB93-8548-219C-2E85-DE374C8A93D0}"/>
              </a:ext>
            </a:extLst>
          </p:cNvPr>
          <p:cNvSpPr/>
          <p:nvPr/>
        </p:nvSpPr>
        <p:spPr>
          <a:xfrm>
            <a:off x="3590650" y="4078079"/>
            <a:ext cx="2420162" cy="1667491"/>
          </a:xfrm>
          <a:prstGeom prst="roundRect">
            <a:avLst/>
          </a:pr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5" name="Rounded Rectangle 14">
            <a:extLst>
              <a:ext uri="{FF2B5EF4-FFF2-40B4-BE49-F238E27FC236}">
                <a16:creationId xmlns:a16="http://schemas.microsoft.com/office/drawing/2014/main" id="{70E87581-0DD3-36B6-A2BD-318E91214F15}"/>
              </a:ext>
            </a:extLst>
          </p:cNvPr>
          <p:cNvSpPr/>
          <p:nvPr/>
        </p:nvSpPr>
        <p:spPr>
          <a:xfrm>
            <a:off x="6369386" y="4097215"/>
            <a:ext cx="2420162" cy="1667491"/>
          </a:xfrm>
          <a:prstGeom prst="roundRect">
            <a:avLst/>
          </a:prstGeom>
          <a:solidFill>
            <a:schemeClr val="accent2">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6" name="Rounded Rectangle 15">
            <a:extLst>
              <a:ext uri="{FF2B5EF4-FFF2-40B4-BE49-F238E27FC236}">
                <a16:creationId xmlns:a16="http://schemas.microsoft.com/office/drawing/2014/main" id="{B49AE178-CF2D-7D0A-4622-E418C84534CA}"/>
              </a:ext>
            </a:extLst>
          </p:cNvPr>
          <p:cNvSpPr/>
          <p:nvPr/>
        </p:nvSpPr>
        <p:spPr>
          <a:xfrm>
            <a:off x="9280693" y="4136747"/>
            <a:ext cx="2420162" cy="1627959"/>
          </a:xfrm>
          <a:prstGeom prst="roundRect">
            <a:avLst/>
          </a:prstGeom>
          <a:solidFill>
            <a:srgbClr val="FBC8B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7" name="TextBox 16">
            <a:extLst>
              <a:ext uri="{FF2B5EF4-FFF2-40B4-BE49-F238E27FC236}">
                <a16:creationId xmlns:a16="http://schemas.microsoft.com/office/drawing/2014/main" id="{B39789CA-93D7-EE1B-A525-7C9391F2FA3A}"/>
              </a:ext>
            </a:extLst>
          </p:cNvPr>
          <p:cNvSpPr txBox="1"/>
          <p:nvPr/>
        </p:nvSpPr>
        <p:spPr>
          <a:xfrm>
            <a:off x="1264844" y="4608424"/>
            <a:ext cx="1527010" cy="646331"/>
          </a:xfrm>
          <a:prstGeom prst="rect">
            <a:avLst/>
          </a:prstGeom>
          <a:noFill/>
        </p:spPr>
        <p:txBody>
          <a:bodyPr wrap="square" rtlCol="0">
            <a:spAutoFit/>
          </a:bodyPr>
          <a:lstStyle/>
          <a:p>
            <a:pPr algn="ctr"/>
            <a:r>
              <a:rPr lang="en-US">
                <a:solidFill>
                  <a:schemeClr val="bg1"/>
                </a:solidFill>
              </a:rPr>
              <a:t>Reputational Risk</a:t>
            </a:r>
          </a:p>
        </p:txBody>
      </p:sp>
      <p:sp>
        <p:nvSpPr>
          <p:cNvPr id="18" name="TextBox 17">
            <a:extLst>
              <a:ext uri="{FF2B5EF4-FFF2-40B4-BE49-F238E27FC236}">
                <a16:creationId xmlns:a16="http://schemas.microsoft.com/office/drawing/2014/main" id="{C8DD8204-736E-C0F3-61B2-C85C764FC96C}"/>
              </a:ext>
            </a:extLst>
          </p:cNvPr>
          <p:cNvSpPr txBox="1"/>
          <p:nvPr/>
        </p:nvSpPr>
        <p:spPr>
          <a:xfrm>
            <a:off x="4053220" y="4608424"/>
            <a:ext cx="1665397" cy="646331"/>
          </a:xfrm>
          <a:prstGeom prst="rect">
            <a:avLst/>
          </a:prstGeom>
          <a:noFill/>
        </p:spPr>
        <p:txBody>
          <a:bodyPr wrap="square" rtlCol="0">
            <a:spAutoFit/>
          </a:bodyPr>
          <a:lstStyle/>
          <a:p>
            <a:pPr algn="ctr"/>
            <a:r>
              <a:rPr lang="en-US">
                <a:solidFill>
                  <a:schemeClr val="bg1"/>
                </a:solidFill>
              </a:rPr>
              <a:t>Environmental Risk</a:t>
            </a:r>
          </a:p>
        </p:txBody>
      </p:sp>
      <p:sp>
        <p:nvSpPr>
          <p:cNvPr id="19" name="TextBox 18">
            <a:extLst>
              <a:ext uri="{FF2B5EF4-FFF2-40B4-BE49-F238E27FC236}">
                <a16:creationId xmlns:a16="http://schemas.microsoft.com/office/drawing/2014/main" id="{D8BBF74F-AE6C-CC35-CA9B-09CC6B47A39E}"/>
              </a:ext>
            </a:extLst>
          </p:cNvPr>
          <p:cNvSpPr txBox="1"/>
          <p:nvPr/>
        </p:nvSpPr>
        <p:spPr>
          <a:xfrm>
            <a:off x="6714053" y="4608424"/>
            <a:ext cx="1730829" cy="369332"/>
          </a:xfrm>
          <a:prstGeom prst="rect">
            <a:avLst/>
          </a:prstGeom>
          <a:noFill/>
        </p:spPr>
        <p:txBody>
          <a:bodyPr wrap="square" rtlCol="0">
            <a:spAutoFit/>
          </a:bodyPr>
          <a:lstStyle/>
          <a:p>
            <a:pPr algn="ctr"/>
            <a:r>
              <a:rPr lang="en-US">
                <a:solidFill>
                  <a:schemeClr val="bg1"/>
                </a:solidFill>
              </a:rPr>
              <a:t>Human Risk</a:t>
            </a:r>
          </a:p>
        </p:txBody>
      </p:sp>
      <p:sp>
        <p:nvSpPr>
          <p:cNvPr id="20" name="TextBox 19">
            <a:extLst>
              <a:ext uri="{FF2B5EF4-FFF2-40B4-BE49-F238E27FC236}">
                <a16:creationId xmlns:a16="http://schemas.microsoft.com/office/drawing/2014/main" id="{03CBD657-F4EA-B5A2-1546-384567EBBFE6}"/>
              </a:ext>
            </a:extLst>
          </p:cNvPr>
          <p:cNvSpPr txBox="1"/>
          <p:nvPr/>
        </p:nvSpPr>
        <p:spPr>
          <a:xfrm>
            <a:off x="9490053" y="4602031"/>
            <a:ext cx="2031325" cy="369332"/>
          </a:xfrm>
          <a:prstGeom prst="rect">
            <a:avLst/>
          </a:prstGeom>
          <a:noFill/>
        </p:spPr>
        <p:txBody>
          <a:bodyPr wrap="none" rtlCol="0">
            <a:spAutoFit/>
          </a:bodyPr>
          <a:lstStyle/>
          <a:p>
            <a:r>
              <a:rPr lang="en-US">
                <a:solidFill>
                  <a:schemeClr val="bg1"/>
                </a:solidFill>
              </a:rPr>
              <a:t>Other Ethical Risk</a:t>
            </a:r>
          </a:p>
        </p:txBody>
      </p:sp>
    </p:spTree>
    <p:extLst>
      <p:ext uri="{BB962C8B-B14F-4D97-AF65-F5344CB8AC3E}">
        <p14:creationId xmlns:p14="http://schemas.microsoft.com/office/powerpoint/2010/main" val="6673106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459C2-FE11-2075-A656-51EBACE12059}"/>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C053FD4-19BD-4EE3-F971-63F7A4686DE0}"/>
              </a:ext>
            </a:extLst>
          </p:cNvPr>
          <p:cNvPicPr>
            <a:picLocks noGrp="1" noRot="1" noChangeAspect="1" noMove="1" noResize="1" noEditPoints="1" noAdjustHandles="1" noChangeArrowheads="1" noChangeShapeType="1" noCrop="1"/>
          </p:cNvPicPr>
          <p:nvPr>
            <p:ph idx="4294967295"/>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Subtitle 2">
            <a:extLst>
              <a:ext uri="{FF2B5EF4-FFF2-40B4-BE49-F238E27FC236}">
                <a16:creationId xmlns:a16="http://schemas.microsoft.com/office/drawing/2014/main" id="{B9846E78-BED3-A906-790C-3E5E984A10BA}"/>
              </a:ext>
            </a:extLst>
          </p:cNvPr>
          <p:cNvSpPr>
            <a:spLocks noGrp="1"/>
          </p:cNvSpPr>
          <p:nvPr/>
        </p:nvSpPr>
        <p:spPr>
          <a:xfrm>
            <a:off x="781050" y="882720"/>
            <a:ext cx="7105650" cy="834887"/>
          </a:xfrm>
          <a:prstGeom prst="rect">
            <a:avLst/>
          </a:prstGeom>
        </p:spPr>
        <p:txBody>
          <a:bodyPr vert="horz" lIns="91440" tIns="45720" rIns="91440" bIns="45720" rtlCol="0">
            <a:normAutofit/>
          </a:bodyPr>
          <a:lstStyle>
            <a:lvl1pPr marL="0" indent="0" algn="l" defTabSz="914400" rtl="0" eaLnBrk="1" latinLnBrk="0" hangingPunct="1">
              <a:lnSpc>
                <a:spcPts val="2500"/>
              </a:lnSpc>
              <a:spcBef>
                <a:spcPts val="1000"/>
              </a:spcBef>
              <a:spcAft>
                <a:spcPts val="900"/>
              </a:spcAft>
              <a:buFont typeface="Arial" panose="020B0604020202020204" pitchFamily="34" charset="0"/>
              <a:buNone/>
              <a:defRPr sz="2000" b="0" kern="1200">
                <a:solidFill>
                  <a:schemeClr val="bg2"/>
                </a:solidFill>
                <a:latin typeface="+mn-lt"/>
                <a:ea typeface="+mn-ea"/>
                <a:cs typeface="+mn-cs"/>
              </a:defRPr>
            </a:lvl1pPr>
            <a:lvl2pPr marL="457200" indent="0" algn="ctr" defTabSz="914400" rtl="0" eaLnBrk="1" latinLnBrk="0" hangingPunct="1">
              <a:lnSpc>
                <a:spcPct val="90000"/>
              </a:lnSpc>
              <a:spcBef>
                <a:spcPts val="500"/>
              </a:spcBef>
              <a:spcAft>
                <a:spcPts val="900"/>
              </a:spcAft>
              <a:buClr>
                <a:schemeClr val="bg2">
                  <a:lumMod val="60000"/>
                  <a:lumOff val="40000"/>
                </a:schemeClr>
              </a:buClr>
              <a:buSzPct val="95000"/>
              <a:buFont typeface=".Hiragino Kaku Gothic Interface W3"/>
              <a:buNone/>
              <a:defRPr sz="2000" b="0" kern="1200">
                <a:solidFill>
                  <a:schemeClr val="bg2"/>
                </a:solidFill>
                <a:latin typeface="+mn-lt"/>
                <a:ea typeface="+mn-ea"/>
                <a:cs typeface="+mn-cs"/>
              </a:defRPr>
            </a:lvl2pPr>
            <a:lvl3pPr marL="914400" indent="0" algn="ctr" defTabSz="914400" rtl="0" eaLnBrk="1" latinLnBrk="0" hangingPunct="1">
              <a:lnSpc>
                <a:spcPct val="90000"/>
              </a:lnSpc>
              <a:spcBef>
                <a:spcPts val="500"/>
              </a:spcBef>
              <a:spcAft>
                <a:spcPts val="900"/>
              </a:spcAft>
              <a:buClr>
                <a:schemeClr val="bg2">
                  <a:lumMod val="60000"/>
                  <a:lumOff val="40000"/>
                </a:schemeClr>
              </a:buClr>
              <a:buFont typeface="Arial" panose="020B0604020202020204" pitchFamily="34" charset="0"/>
              <a:buNone/>
              <a:defRPr sz="1800" b="0" kern="1200">
                <a:solidFill>
                  <a:schemeClr val="bg2"/>
                </a:solidFill>
                <a:latin typeface="+mn-lt"/>
                <a:ea typeface="+mn-ea"/>
                <a:cs typeface="+mn-cs"/>
              </a:defRPr>
            </a:lvl3pPr>
            <a:lvl4pPr marL="1371600" indent="0" algn="ctr" defTabSz="914400" rtl="0" eaLnBrk="1" latinLnBrk="0" hangingPunct="1">
              <a:lnSpc>
                <a:spcPct val="90000"/>
              </a:lnSpc>
              <a:spcBef>
                <a:spcPts val="500"/>
              </a:spcBef>
              <a:spcAft>
                <a:spcPts val="900"/>
              </a:spcAft>
              <a:buClr>
                <a:schemeClr val="bg2">
                  <a:lumMod val="60000"/>
                  <a:lumOff val="40000"/>
                </a:schemeClr>
              </a:buClr>
              <a:buSzPct val="100000"/>
              <a:buFont typeface=".Hiragino Kaku Gothic Interface W3"/>
              <a:buNone/>
              <a:defRPr sz="1600" b="0" kern="1200">
                <a:solidFill>
                  <a:schemeClr val="bg2"/>
                </a:solidFill>
                <a:latin typeface="+mn-lt"/>
                <a:ea typeface="+mn-ea"/>
                <a:cs typeface="+mn-cs"/>
              </a:defRPr>
            </a:lvl4pPr>
            <a:lvl5pPr marL="1828800" indent="0" algn="ctr" defTabSz="914400" rtl="0" eaLnBrk="1" latinLnBrk="0" hangingPunct="1">
              <a:lnSpc>
                <a:spcPct val="90000"/>
              </a:lnSpc>
              <a:spcBef>
                <a:spcPts val="500"/>
              </a:spcBef>
              <a:spcAft>
                <a:spcPts val="900"/>
              </a:spcAft>
              <a:buClr>
                <a:schemeClr val="bg2">
                  <a:lumMod val="60000"/>
                  <a:lumOff val="40000"/>
                </a:schemeClr>
              </a:buClr>
              <a:buFont typeface="Arial" panose="020B0604020202020204" pitchFamily="34" charset="0"/>
              <a:buNone/>
              <a:defRPr sz="1600" b="0" kern="1200">
                <a:solidFill>
                  <a:schemeClr val="bg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a:solidFill>
                  <a:schemeClr val="tx1"/>
                </a:solidFill>
                <a:latin typeface="Arial" panose="020B0604020202020204" pitchFamily="34" charset="0"/>
                <a:cs typeface="Arial" panose="020B0604020202020204" pitchFamily="34" charset="0"/>
              </a:rPr>
              <a:t>AI Risk Management</a:t>
            </a:r>
          </a:p>
        </p:txBody>
      </p:sp>
      <p:sp>
        <p:nvSpPr>
          <p:cNvPr id="2" name="Rounded Rectangle 1">
            <a:extLst>
              <a:ext uri="{FF2B5EF4-FFF2-40B4-BE49-F238E27FC236}">
                <a16:creationId xmlns:a16="http://schemas.microsoft.com/office/drawing/2014/main" id="{8DB3777B-7AF6-0287-BA2C-4262C509B16B}"/>
              </a:ext>
            </a:extLst>
          </p:cNvPr>
          <p:cNvSpPr/>
          <p:nvPr/>
        </p:nvSpPr>
        <p:spPr>
          <a:xfrm>
            <a:off x="893909" y="1776571"/>
            <a:ext cx="2420162" cy="1652429"/>
          </a:xfrm>
          <a:prstGeom prst="roundRect">
            <a:avLst/>
          </a:prstGeom>
          <a:solidFill>
            <a:schemeClr val="accent3">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 name="Rounded Rectangle 3">
            <a:extLst>
              <a:ext uri="{FF2B5EF4-FFF2-40B4-BE49-F238E27FC236}">
                <a16:creationId xmlns:a16="http://schemas.microsoft.com/office/drawing/2014/main" id="{5BC11663-6FF8-8106-82B9-2C9D9428B940}"/>
              </a:ext>
            </a:extLst>
          </p:cNvPr>
          <p:cNvSpPr/>
          <p:nvPr/>
        </p:nvSpPr>
        <p:spPr>
          <a:xfrm>
            <a:off x="3567863" y="1815981"/>
            <a:ext cx="2420162" cy="1667491"/>
          </a:xfrm>
          <a:prstGeom prst="roundRect">
            <a:avLst/>
          </a:prstGeom>
          <a:solidFill>
            <a:schemeClr val="accent3">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9" name="Rounded Rectangle 8">
            <a:extLst>
              <a:ext uri="{FF2B5EF4-FFF2-40B4-BE49-F238E27FC236}">
                <a16:creationId xmlns:a16="http://schemas.microsoft.com/office/drawing/2014/main" id="{035870BC-9169-C0C3-5469-CB34BF441E5C}"/>
              </a:ext>
            </a:extLst>
          </p:cNvPr>
          <p:cNvSpPr/>
          <p:nvPr/>
        </p:nvSpPr>
        <p:spPr>
          <a:xfrm>
            <a:off x="6348005" y="1786567"/>
            <a:ext cx="2420162" cy="1667491"/>
          </a:xfrm>
          <a:prstGeom prst="roundRect">
            <a:avLst/>
          </a:pr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1" name="Rounded Rectangle 10">
            <a:extLst>
              <a:ext uri="{FF2B5EF4-FFF2-40B4-BE49-F238E27FC236}">
                <a16:creationId xmlns:a16="http://schemas.microsoft.com/office/drawing/2014/main" id="{6DFF5372-46E0-D2D7-1CB3-40C89E65C61A}"/>
              </a:ext>
            </a:extLst>
          </p:cNvPr>
          <p:cNvSpPr/>
          <p:nvPr/>
        </p:nvSpPr>
        <p:spPr>
          <a:xfrm>
            <a:off x="9224295" y="1786567"/>
            <a:ext cx="2420162" cy="1667491"/>
          </a:xfrm>
          <a:prstGeom prst="roundRect">
            <a:avLst/>
          </a:prstGeom>
          <a:solidFill>
            <a:srgbClr val="CA706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r"/>
            <a:endParaRPr lang="en-US">
              <a:solidFill>
                <a:schemeClr val="bg1"/>
              </a:solidFill>
            </a:endParaRPr>
          </a:p>
        </p:txBody>
      </p:sp>
      <p:sp>
        <p:nvSpPr>
          <p:cNvPr id="13" name="Rounded Rectangle 12">
            <a:extLst>
              <a:ext uri="{FF2B5EF4-FFF2-40B4-BE49-F238E27FC236}">
                <a16:creationId xmlns:a16="http://schemas.microsoft.com/office/drawing/2014/main" id="{2D102498-8A18-942D-34FE-D0F585B2B86B}"/>
              </a:ext>
            </a:extLst>
          </p:cNvPr>
          <p:cNvSpPr/>
          <p:nvPr/>
        </p:nvSpPr>
        <p:spPr>
          <a:xfrm>
            <a:off x="893909" y="4068090"/>
            <a:ext cx="2420162" cy="1667491"/>
          </a:xfrm>
          <a:prstGeom prst="roundRect">
            <a:avLst/>
          </a:prstGeom>
          <a:solidFill>
            <a:schemeClr val="accent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4" name="Rounded Rectangle 13">
            <a:extLst>
              <a:ext uri="{FF2B5EF4-FFF2-40B4-BE49-F238E27FC236}">
                <a16:creationId xmlns:a16="http://schemas.microsoft.com/office/drawing/2014/main" id="{BC0ACB93-8548-219C-2E85-DE374C8A93D0}"/>
              </a:ext>
            </a:extLst>
          </p:cNvPr>
          <p:cNvSpPr/>
          <p:nvPr/>
        </p:nvSpPr>
        <p:spPr>
          <a:xfrm>
            <a:off x="3675838" y="4068089"/>
            <a:ext cx="2420162" cy="1667491"/>
          </a:xfrm>
          <a:prstGeom prst="roundRect">
            <a:avLst/>
          </a:pr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5" name="Rounded Rectangle 14">
            <a:extLst>
              <a:ext uri="{FF2B5EF4-FFF2-40B4-BE49-F238E27FC236}">
                <a16:creationId xmlns:a16="http://schemas.microsoft.com/office/drawing/2014/main" id="{70E87581-0DD3-36B6-A2BD-318E91214F15}"/>
              </a:ext>
            </a:extLst>
          </p:cNvPr>
          <p:cNvSpPr/>
          <p:nvPr/>
        </p:nvSpPr>
        <p:spPr>
          <a:xfrm>
            <a:off x="6457766" y="4097842"/>
            <a:ext cx="2420162" cy="1667491"/>
          </a:xfrm>
          <a:prstGeom prst="roundRect">
            <a:avLst/>
          </a:prstGeom>
          <a:solidFill>
            <a:schemeClr val="accent2">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6" name="Rounded Rectangle 15">
            <a:extLst>
              <a:ext uri="{FF2B5EF4-FFF2-40B4-BE49-F238E27FC236}">
                <a16:creationId xmlns:a16="http://schemas.microsoft.com/office/drawing/2014/main" id="{B49AE178-CF2D-7D0A-4622-E418C84534CA}"/>
              </a:ext>
            </a:extLst>
          </p:cNvPr>
          <p:cNvSpPr/>
          <p:nvPr/>
        </p:nvSpPr>
        <p:spPr>
          <a:xfrm>
            <a:off x="9324883" y="4117611"/>
            <a:ext cx="2420162" cy="1627959"/>
          </a:xfrm>
          <a:prstGeom prst="roundRect">
            <a:avLst/>
          </a:prstGeom>
          <a:solidFill>
            <a:srgbClr val="FBC8B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7" name="TextBox 6">
            <a:extLst>
              <a:ext uri="{FF2B5EF4-FFF2-40B4-BE49-F238E27FC236}">
                <a16:creationId xmlns:a16="http://schemas.microsoft.com/office/drawing/2014/main" id="{81E1464C-7DF7-946C-0231-32159453B560}"/>
              </a:ext>
            </a:extLst>
          </p:cNvPr>
          <p:cNvSpPr txBox="1"/>
          <p:nvPr/>
        </p:nvSpPr>
        <p:spPr>
          <a:xfrm>
            <a:off x="1221983" y="2158646"/>
            <a:ext cx="2017806" cy="923330"/>
          </a:xfrm>
          <a:prstGeom prst="rect">
            <a:avLst/>
          </a:prstGeom>
          <a:noFill/>
        </p:spPr>
        <p:txBody>
          <a:bodyPr wrap="square" rtlCol="0">
            <a:spAutoFit/>
          </a:bodyPr>
          <a:lstStyle/>
          <a:p>
            <a:r>
              <a:rPr lang="en-US">
                <a:solidFill>
                  <a:schemeClr val="bg1"/>
                </a:solidFill>
              </a:rPr>
              <a:t>Competitive efficiency; Labor disruption</a:t>
            </a:r>
          </a:p>
        </p:txBody>
      </p:sp>
      <p:sp>
        <p:nvSpPr>
          <p:cNvPr id="21" name="TextBox 20">
            <a:extLst>
              <a:ext uri="{FF2B5EF4-FFF2-40B4-BE49-F238E27FC236}">
                <a16:creationId xmlns:a16="http://schemas.microsoft.com/office/drawing/2014/main" id="{54235B42-CF19-A87D-9E74-7A2724FD8562}"/>
              </a:ext>
            </a:extLst>
          </p:cNvPr>
          <p:cNvSpPr txBox="1"/>
          <p:nvPr/>
        </p:nvSpPr>
        <p:spPr>
          <a:xfrm>
            <a:off x="3800041" y="2158646"/>
            <a:ext cx="1887975" cy="923330"/>
          </a:xfrm>
          <a:prstGeom prst="rect">
            <a:avLst/>
          </a:prstGeom>
          <a:solidFill>
            <a:schemeClr val="accent3">
              <a:lumMod val="75000"/>
            </a:schemeClr>
          </a:solidFill>
        </p:spPr>
        <p:txBody>
          <a:bodyPr wrap="square" rtlCol="0">
            <a:spAutoFit/>
          </a:bodyPr>
          <a:lstStyle/>
          <a:p>
            <a:pPr algn="ctr"/>
            <a:r>
              <a:rPr lang="en-US">
                <a:solidFill>
                  <a:schemeClr val="bg1"/>
                </a:solidFill>
              </a:rPr>
              <a:t>Automated Hacking; Data Exfiltration</a:t>
            </a:r>
          </a:p>
        </p:txBody>
      </p:sp>
      <p:sp>
        <p:nvSpPr>
          <p:cNvPr id="22" name="TextBox 21">
            <a:extLst>
              <a:ext uri="{FF2B5EF4-FFF2-40B4-BE49-F238E27FC236}">
                <a16:creationId xmlns:a16="http://schemas.microsoft.com/office/drawing/2014/main" id="{7B05FB07-63B7-EC38-4C03-F6C3D3D84A5B}"/>
              </a:ext>
            </a:extLst>
          </p:cNvPr>
          <p:cNvSpPr txBox="1"/>
          <p:nvPr/>
        </p:nvSpPr>
        <p:spPr>
          <a:xfrm>
            <a:off x="6579240" y="2020146"/>
            <a:ext cx="1732799" cy="1200329"/>
          </a:xfrm>
          <a:prstGeom prst="rect">
            <a:avLst/>
          </a:prstGeom>
          <a:noFill/>
        </p:spPr>
        <p:txBody>
          <a:bodyPr wrap="square" rtlCol="0">
            <a:spAutoFit/>
          </a:bodyPr>
          <a:lstStyle/>
          <a:p>
            <a:pPr algn="ctr"/>
            <a:r>
              <a:rPr lang="en-US">
                <a:solidFill>
                  <a:schemeClr val="bg1"/>
                </a:solidFill>
              </a:rPr>
              <a:t>Illegally capturing data for training AI systems</a:t>
            </a:r>
          </a:p>
        </p:txBody>
      </p:sp>
      <p:sp>
        <p:nvSpPr>
          <p:cNvPr id="23" name="TextBox 22">
            <a:extLst>
              <a:ext uri="{FF2B5EF4-FFF2-40B4-BE49-F238E27FC236}">
                <a16:creationId xmlns:a16="http://schemas.microsoft.com/office/drawing/2014/main" id="{E7187C92-4D4F-3607-9E99-F56A9106DFF5}"/>
              </a:ext>
            </a:extLst>
          </p:cNvPr>
          <p:cNvSpPr txBox="1"/>
          <p:nvPr/>
        </p:nvSpPr>
        <p:spPr>
          <a:xfrm>
            <a:off x="9570662" y="1881646"/>
            <a:ext cx="1643535" cy="1477328"/>
          </a:xfrm>
          <a:prstGeom prst="rect">
            <a:avLst/>
          </a:prstGeom>
          <a:noFill/>
        </p:spPr>
        <p:txBody>
          <a:bodyPr wrap="square" rtlCol="0">
            <a:spAutoFit/>
          </a:bodyPr>
          <a:lstStyle/>
          <a:p>
            <a:pPr algn="ctr"/>
            <a:r>
              <a:rPr lang="en-US">
                <a:solidFill>
                  <a:schemeClr val="bg1"/>
                </a:solidFill>
              </a:rPr>
              <a:t>Negative customer experiences; service interruptions</a:t>
            </a:r>
          </a:p>
        </p:txBody>
      </p:sp>
      <p:sp>
        <p:nvSpPr>
          <p:cNvPr id="24" name="TextBox 23">
            <a:extLst>
              <a:ext uri="{FF2B5EF4-FFF2-40B4-BE49-F238E27FC236}">
                <a16:creationId xmlns:a16="http://schemas.microsoft.com/office/drawing/2014/main" id="{DD836E63-7E77-B50D-8F24-D806802223AB}"/>
              </a:ext>
            </a:extLst>
          </p:cNvPr>
          <p:cNvSpPr txBox="1"/>
          <p:nvPr/>
        </p:nvSpPr>
        <p:spPr>
          <a:xfrm>
            <a:off x="1221983" y="4331424"/>
            <a:ext cx="1693075" cy="1200329"/>
          </a:xfrm>
          <a:prstGeom prst="rect">
            <a:avLst/>
          </a:prstGeom>
          <a:noFill/>
        </p:spPr>
        <p:txBody>
          <a:bodyPr wrap="square" rtlCol="0">
            <a:spAutoFit/>
          </a:bodyPr>
          <a:lstStyle/>
          <a:p>
            <a:pPr algn="ctr"/>
            <a:r>
              <a:rPr lang="en-US">
                <a:solidFill>
                  <a:schemeClr val="bg1"/>
                </a:solidFill>
              </a:rPr>
              <a:t>AI behaving counter to the company’s values</a:t>
            </a:r>
          </a:p>
        </p:txBody>
      </p:sp>
      <p:sp>
        <p:nvSpPr>
          <p:cNvPr id="25" name="TextBox 24">
            <a:extLst>
              <a:ext uri="{FF2B5EF4-FFF2-40B4-BE49-F238E27FC236}">
                <a16:creationId xmlns:a16="http://schemas.microsoft.com/office/drawing/2014/main" id="{058C658B-AF77-AE90-2C1B-62254533B03B}"/>
              </a:ext>
            </a:extLst>
          </p:cNvPr>
          <p:cNvSpPr txBox="1"/>
          <p:nvPr/>
        </p:nvSpPr>
        <p:spPr>
          <a:xfrm>
            <a:off x="3924479" y="4404216"/>
            <a:ext cx="1922880" cy="923330"/>
          </a:xfrm>
          <a:prstGeom prst="rect">
            <a:avLst/>
          </a:prstGeom>
          <a:noFill/>
        </p:spPr>
        <p:txBody>
          <a:bodyPr wrap="square" rtlCol="0">
            <a:spAutoFit/>
          </a:bodyPr>
          <a:lstStyle/>
          <a:p>
            <a:pPr algn="ctr"/>
            <a:r>
              <a:rPr lang="en-US">
                <a:solidFill>
                  <a:schemeClr val="bg1"/>
                </a:solidFill>
              </a:rPr>
              <a:t>Use of common resources like energy &amp; water</a:t>
            </a:r>
          </a:p>
        </p:txBody>
      </p:sp>
      <p:sp>
        <p:nvSpPr>
          <p:cNvPr id="26" name="TextBox 25">
            <a:extLst>
              <a:ext uri="{FF2B5EF4-FFF2-40B4-BE49-F238E27FC236}">
                <a16:creationId xmlns:a16="http://schemas.microsoft.com/office/drawing/2014/main" id="{51C92FDA-BE84-8EF3-4536-4F11D9E96520}"/>
              </a:ext>
            </a:extLst>
          </p:cNvPr>
          <p:cNvSpPr txBox="1"/>
          <p:nvPr/>
        </p:nvSpPr>
        <p:spPr>
          <a:xfrm>
            <a:off x="6802433" y="4469923"/>
            <a:ext cx="1730829" cy="923330"/>
          </a:xfrm>
          <a:prstGeom prst="rect">
            <a:avLst/>
          </a:prstGeom>
          <a:noFill/>
        </p:spPr>
        <p:txBody>
          <a:bodyPr wrap="square" rtlCol="0">
            <a:spAutoFit/>
          </a:bodyPr>
          <a:lstStyle/>
          <a:p>
            <a:pPr algn="ctr"/>
            <a:r>
              <a:rPr lang="en-US">
                <a:solidFill>
                  <a:schemeClr val="bg1"/>
                </a:solidFill>
              </a:rPr>
              <a:t>Customer and employee alienation</a:t>
            </a:r>
          </a:p>
        </p:txBody>
      </p:sp>
      <p:sp>
        <p:nvSpPr>
          <p:cNvPr id="27" name="TextBox 26">
            <a:extLst>
              <a:ext uri="{FF2B5EF4-FFF2-40B4-BE49-F238E27FC236}">
                <a16:creationId xmlns:a16="http://schemas.microsoft.com/office/drawing/2014/main" id="{0A179A4A-C54E-C19D-4316-8D7CD195F4AC}"/>
              </a:ext>
            </a:extLst>
          </p:cNvPr>
          <p:cNvSpPr txBox="1"/>
          <p:nvPr/>
        </p:nvSpPr>
        <p:spPr>
          <a:xfrm>
            <a:off x="9487637" y="4681215"/>
            <a:ext cx="2156820" cy="369332"/>
          </a:xfrm>
          <a:prstGeom prst="rect">
            <a:avLst/>
          </a:prstGeom>
          <a:noFill/>
        </p:spPr>
        <p:txBody>
          <a:bodyPr wrap="square">
            <a:spAutoFit/>
          </a:bodyPr>
          <a:lstStyle/>
          <a:p>
            <a:r>
              <a:rPr lang="en-US">
                <a:solidFill>
                  <a:schemeClr val="bg1"/>
                </a:solidFill>
              </a:rPr>
              <a:t>Bias in AI systems</a:t>
            </a:r>
          </a:p>
        </p:txBody>
      </p:sp>
    </p:spTree>
    <p:extLst>
      <p:ext uri="{BB962C8B-B14F-4D97-AF65-F5344CB8AC3E}">
        <p14:creationId xmlns:p14="http://schemas.microsoft.com/office/powerpoint/2010/main" val="9216344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4F32C-46E8-4D9C-CE2B-007EB9EF89D9}"/>
              </a:ext>
            </a:extLst>
          </p:cNvPr>
          <p:cNvSpPr>
            <a:spLocks noGrp="1"/>
          </p:cNvSpPr>
          <p:nvPr>
            <p:ph type="title" idx="4294967295"/>
          </p:nvPr>
        </p:nvSpPr>
        <p:spPr>
          <a:xfrm>
            <a:off x="677863" y="423453"/>
            <a:ext cx="10417175" cy="944562"/>
          </a:xfrm>
        </p:spPr>
        <p:txBody>
          <a:bodyPr>
            <a:normAutofit/>
          </a:bodyPr>
          <a:lstStyle/>
          <a:p>
            <a:r>
              <a:rPr lang="en-US" sz="3200" b="1" u="sng"/>
              <a:t>Sample AI Metrics for the Board</a:t>
            </a:r>
          </a:p>
        </p:txBody>
      </p:sp>
      <p:sp>
        <p:nvSpPr>
          <p:cNvPr id="3" name="Content Placeholder 2">
            <a:extLst>
              <a:ext uri="{FF2B5EF4-FFF2-40B4-BE49-F238E27FC236}">
                <a16:creationId xmlns:a16="http://schemas.microsoft.com/office/drawing/2014/main" id="{515B43E8-47B2-3F3D-4374-02F57F9E7AE5}"/>
              </a:ext>
            </a:extLst>
          </p:cNvPr>
          <p:cNvSpPr>
            <a:spLocks noGrp="1"/>
          </p:cNvSpPr>
          <p:nvPr>
            <p:ph idx="4294967295"/>
          </p:nvPr>
        </p:nvSpPr>
        <p:spPr>
          <a:xfrm>
            <a:off x="677863" y="1295400"/>
            <a:ext cx="10417175" cy="4267200"/>
          </a:xfrm>
        </p:spPr>
        <p:txBody>
          <a:bodyPr>
            <a:normAutofit fontScale="77500" lnSpcReduction="20000"/>
          </a:bodyPr>
          <a:lstStyle/>
          <a:p>
            <a:pPr marL="0" indent="0">
              <a:buClr>
                <a:schemeClr val="tx1"/>
              </a:buClr>
              <a:buNone/>
            </a:pPr>
            <a:r>
              <a:rPr lang="en-US" b="1">
                <a:latin typeface="Arial" panose="020B0604020202020204" pitchFamily="34" charset="0"/>
                <a:cs typeface="Arial" panose="020B0604020202020204" pitchFamily="34" charset="0"/>
              </a:rPr>
              <a:t>Respect for Human Dignity and Rights</a:t>
            </a:r>
          </a:p>
          <a:p>
            <a:pPr>
              <a:buClr>
                <a:schemeClr val="tx1"/>
              </a:buClr>
            </a:pPr>
            <a:r>
              <a:rPr lang="en-US">
                <a:latin typeface="Arial" panose="020B0604020202020204" pitchFamily="34" charset="0"/>
                <a:cs typeface="Arial" panose="020B0604020202020204" pitchFamily="34" charset="0"/>
              </a:rPr>
              <a:t>Data privacy breaches</a:t>
            </a:r>
          </a:p>
          <a:p>
            <a:pPr>
              <a:buClr>
                <a:schemeClr val="tx1"/>
              </a:buClr>
            </a:pPr>
            <a:r>
              <a:rPr lang="en-US">
                <a:latin typeface="Arial" panose="020B0604020202020204" pitchFamily="34" charset="0"/>
                <a:cs typeface="Arial" panose="020B0604020202020204" pitchFamily="34" charset="0"/>
              </a:rPr>
              <a:t>AI models’ accuracy performance</a:t>
            </a:r>
          </a:p>
          <a:p>
            <a:pPr>
              <a:buClr>
                <a:schemeClr val="tx1"/>
              </a:buClr>
            </a:pPr>
            <a:r>
              <a:rPr lang="en-US">
                <a:latin typeface="Arial" panose="020B0604020202020204" pitchFamily="34" charset="0"/>
                <a:cs typeface="Arial" panose="020B0604020202020204" pitchFamily="34" charset="0"/>
              </a:rPr>
              <a:t>Number of AI-related decision appeals received and their outcomes</a:t>
            </a:r>
          </a:p>
          <a:p>
            <a:pPr>
              <a:buClr>
                <a:schemeClr val="tx1"/>
              </a:buClr>
            </a:pPr>
            <a:r>
              <a:rPr lang="en-US">
                <a:latin typeface="Arial" panose="020B0604020202020204" pitchFamily="34" charset="0"/>
                <a:cs typeface="Arial" panose="020B0604020202020204" pitchFamily="34" charset="0"/>
              </a:rPr>
              <a:t>Human rights impact assessment results</a:t>
            </a:r>
          </a:p>
          <a:p>
            <a:pPr>
              <a:buClr>
                <a:schemeClr val="tx1"/>
              </a:buClr>
            </a:pPr>
            <a:endParaRPr lang="en-US">
              <a:latin typeface="Arial" panose="020B0604020202020204" pitchFamily="34" charset="0"/>
              <a:cs typeface="Arial" panose="020B0604020202020204" pitchFamily="34" charset="0"/>
            </a:endParaRPr>
          </a:p>
          <a:p>
            <a:pPr marL="0" indent="0">
              <a:buClr>
                <a:schemeClr val="tx1"/>
              </a:buClr>
              <a:buNone/>
            </a:pPr>
            <a:r>
              <a:rPr lang="en-US" b="1">
                <a:latin typeface="Arial" panose="020B0604020202020204" pitchFamily="34" charset="0"/>
                <a:cs typeface="Arial" panose="020B0604020202020204" pitchFamily="34" charset="0"/>
              </a:rPr>
              <a:t>Promote Human Well-Being</a:t>
            </a:r>
          </a:p>
          <a:p>
            <a:pPr>
              <a:buClr>
                <a:schemeClr val="tx1"/>
              </a:buClr>
            </a:pPr>
            <a:r>
              <a:rPr lang="en-US">
                <a:latin typeface="Arial" panose="020B0604020202020204" pitchFamily="34" charset="0"/>
                <a:cs typeface="Arial" panose="020B0604020202020204" pitchFamily="34" charset="0"/>
              </a:rPr>
              <a:t>Report on # of jobs lost/created due to AI implementation; # of employees re-trained for other work; # of employees retrained to do AI-augmented work</a:t>
            </a:r>
          </a:p>
          <a:p>
            <a:pPr>
              <a:buClr>
                <a:schemeClr val="tx1"/>
              </a:buClr>
            </a:pPr>
            <a:r>
              <a:rPr lang="en-US">
                <a:latin typeface="Arial" panose="020B0604020202020204" pitchFamily="34" charset="0"/>
                <a:cs typeface="Arial" panose="020B0604020202020204" pitchFamily="34" charset="0"/>
              </a:rPr>
              <a:t>Incidents involving difficulties with or loss of control of AI systems</a:t>
            </a:r>
          </a:p>
          <a:p>
            <a:pPr>
              <a:buClr>
                <a:schemeClr val="tx1"/>
              </a:buClr>
            </a:pPr>
            <a:r>
              <a:rPr lang="en-US">
                <a:latin typeface="Arial" panose="020B0604020202020204" pitchFamily="34" charset="0"/>
                <a:cs typeface="Arial" panose="020B0604020202020204" pitchFamily="34" charset="0"/>
              </a:rPr>
              <a:t>Results of worker survey specific to integration of AI in the workplace</a:t>
            </a:r>
            <a:endParaRPr lang="en-US" b="1">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31E2799-3C87-86F5-A03F-8253710AE943}"/>
              </a:ext>
            </a:extLst>
          </p:cNvPr>
          <p:cNvSpPr txBox="1"/>
          <p:nvPr/>
        </p:nvSpPr>
        <p:spPr>
          <a:xfrm>
            <a:off x="9889602" y="6434547"/>
            <a:ext cx="6099858" cy="261610"/>
          </a:xfrm>
          <a:prstGeom prst="rect">
            <a:avLst/>
          </a:prstGeom>
          <a:noFill/>
        </p:spPr>
        <p:txBody>
          <a:bodyPr wrap="square">
            <a:spAutoFit/>
          </a:bodyPr>
          <a:lstStyle/>
          <a:p>
            <a:r>
              <a:rPr lang="en-US" sz="1100">
                <a:solidFill>
                  <a:schemeClr val="bg2">
                    <a:lumMod val="75000"/>
                  </a:schemeClr>
                </a:solidFill>
              </a:rPr>
              <a:t>AI Metrics for the Board</a:t>
            </a:r>
          </a:p>
        </p:txBody>
      </p:sp>
      <p:pic>
        <p:nvPicPr>
          <p:cNvPr id="4" name="Picture 3">
            <a:extLst>
              <a:ext uri="{FF2B5EF4-FFF2-40B4-BE49-F238E27FC236}">
                <a16:creationId xmlns:a16="http://schemas.microsoft.com/office/drawing/2014/main" id="{581D33D1-1576-4D58-FEEC-D1F21B57D529}"/>
              </a:ext>
            </a:extLst>
          </p:cNvPr>
          <p:cNvPicPr>
            <a:picLocks noChangeAspect="1"/>
          </p:cNvPicPr>
          <p:nvPr/>
        </p:nvPicPr>
        <p:blipFill>
          <a:blip r:embed="rId3"/>
          <a:stretch>
            <a:fillRect/>
          </a:stretch>
        </p:blipFill>
        <p:spPr>
          <a:xfrm>
            <a:off x="8664856" y="331330"/>
            <a:ext cx="3108045" cy="1252542"/>
          </a:xfrm>
          <a:prstGeom prst="rect">
            <a:avLst/>
          </a:prstGeom>
        </p:spPr>
      </p:pic>
    </p:spTree>
    <p:extLst>
      <p:ext uri="{BB962C8B-B14F-4D97-AF65-F5344CB8AC3E}">
        <p14:creationId xmlns:p14="http://schemas.microsoft.com/office/powerpoint/2010/main" val="40950059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F99A9-CFAA-5C8A-0C8E-55D35E546DB8}"/>
              </a:ext>
            </a:extLst>
          </p:cNvPr>
          <p:cNvSpPr>
            <a:spLocks noGrp="1"/>
          </p:cNvSpPr>
          <p:nvPr>
            <p:ph type="title" idx="4294967295"/>
          </p:nvPr>
        </p:nvSpPr>
        <p:spPr>
          <a:xfrm>
            <a:off x="677863" y="484045"/>
            <a:ext cx="10417175" cy="996950"/>
          </a:xfrm>
        </p:spPr>
        <p:txBody>
          <a:bodyPr>
            <a:normAutofit/>
          </a:bodyPr>
          <a:lstStyle/>
          <a:p>
            <a:r>
              <a:rPr lang="en-US" sz="3200" b="1" u="sng"/>
              <a:t>Sample AI Metrics for the Board</a:t>
            </a:r>
          </a:p>
        </p:txBody>
      </p:sp>
      <p:sp>
        <p:nvSpPr>
          <p:cNvPr id="3" name="Content Placeholder 2">
            <a:extLst>
              <a:ext uri="{FF2B5EF4-FFF2-40B4-BE49-F238E27FC236}">
                <a16:creationId xmlns:a16="http://schemas.microsoft.com/office/drawing/2014/main" id="{55AE311A-555C-1BAB-C870-C6360753B4BA}"/>
              </a:ext>
            </a:extLst>
          </p:cNvPr>
          <p:cNvSpPr>
            <a:spLocks noGrp="1"/>
          </p:cNvSpPr>
          <p:nvPr>
            <p:ph idx="4294967295"/>
          </p:nvPr>
        </p:nvSpPr>
        <p:spPr>
          <a:xfrm>
            <a:off x="677863" y="1243012"/>
            <a:ext cx="10417175" cy="4371975"/>
          </a:xfrm>
        </p:spPr>
        <p:txBody>
          <a:bodyPr>
            <a:normAutofit fontScale="92500" lnSpcReduction="10000"/>
          </a:bodyPr>
          <a:lstStyle/>
          <a:p>
            <a:pPr marL="0" indent="0">
              <a:buClr>
                <a:schemeClr val="tx1"/>
              </a:buClr>
              <a:buNone/>
            </a:pPr>
            <a:r>
              <a:rPr lang="en-US" b="1">
                <a:latin typeface="Arial" panose="020B0604020202020204" pitchFamily="34" charset="0"/>
                <a:cs typeface="Arial" panose="020B0604020202020204" pitchFamily="34" charset="0"/>
              </a:rPr>
              <a:t>Invest in Humanity</a:t>
            </a:r>
          </a:p>
          <a:p>
            <a:pPr>
              <a:buClr>
                <a:schemeClr val="tx1"/>
              </a:buClr>
            </a:pPr>
            <a:r>
              <a:rPr lang="en-US" sz="2200">
                <a:latin typeface="Arial" panose="020B0604020202020204" pitchFamily="34" charset="0"/>
                <a:cs typeface="Arial" panose="020B0604020202020204" pitchFamily="34" charset="0"/>
              </a:rPr>
              <a:t>Annual review of results of Ethical Culture Assessment</a:t>
            </a:r>
          </a:p>
          <a:p>
            <a:pPr>
              <a:buClr>
                <a:schemeClr val="tx1"/>
              </a:buClr>
            </a:pPr>
            <a:r>
              <a:rPr lang="en-US" sz="2200">
                <a:latin typeface="Arial" panose="020B0604020202020204" pitchFamily="34" charset="0"/>
                <a:cs typeface="Arial" panose="020B0604020202020204" pitchFamily="34" charset="0"/>
              </a:rPr>
              <a:t>Social institutions the organization interact with via AI/automated systems identified</a:t>
            </a:r>
          </a:p>
          <a:p>
            <a:pPr lvl="1">
              <a:buClr>
                <a:schemeClr val="tx1"/>
              </a:buClr>
            </a:pPr>
            <a:r>
              <a:rPr lang="en-US" sz="1900">
                <a:solidFill>
                  <a:schemeClr val="tx1"/>
                </a:solidFill>
                <a:latin typeface="Arial" panose="020B0604020202020204" pitchFamily="34" charset="0"/>
                <a:cs typeface="Arial" panose="020B0604020202020204" pitchFamily="34" charset="0"/>
              </a:rPr>
              <a:t>Are these institutions strengthened or weakened by the interactions?</a:t>
            </a:r>
          </a:p>
          <a:p>
            <a:pPr>
              <a:buClr>
                <a:schemeClr val="tx1"/>
              </a:buClr>
            </a:pPr>
            <a:r>
              <a:rPr lang="en-US" sz="2200">
                <a:latin typeface="Arial" panose="020B0604020202020204" pitchFamily="34" charset="0"/>
                <a:cs typeface="Arial" panose="020B0604020202020204" pitchFamily="34" charset="0"/>
              </a:rPr>
              <a:t>Report on involvement and support for industry-wide associations that strengthen industry and uphold standards on use of AI</a:t>
            </a:r>
          </a:p>
          <a:p>
            <a:pPr>
              <a:buClr>
                <a:schemeClr val="tx1"/>
              </a:buClr>
            </a:pPr>
            <a:endParaRPr lang="en-US">
              <a:latin typeface="Arial" panose="020B0604020202020204" pitchFamily="34" charset="0"/>
              <a:cs typeface="Arial" panose="020B0604020202020204" pitchFamily="34" charset="0"/>
            </a:endParaRPr>
          </a:p>
          <a:p>
            <a:pPr marL="0" indent="0">
              <a:buClr>
                <a:schemeClr val="tx1"/>
              </a:buClr>
              <a:buNone/>
            </a:pPr>
            <a:r>
              <a:rPr lang="en-US" b="1">
                <a:latin typeface="Arial" panose="020B0604020202020204" pitchFamily="34" charset="0"/>
                <a:cs typeface="Arial" panose="020B0604020202020204" pitchFamily="34" charset="0"/>
              </a:rPr>
              <a:t>Promote Justice, Access, Diversity, Equity, and Inclusion</a:t>
            </a:r>
          </a:p>
          <a:p>
            <a:pPr>
              <a:buClr>
                <a:schemeClr val="tx1"/>
              </a:buClr>
            </a:pPr>
            <a:r>
              <a:rPr lang="en-US" sz="2200">
                <a:latin typeface="Arial" panose="020B0604020202020204" pitchFamily="34" charset="0"/>
                <a:cs typeface="Arial" panose="020B0604020202020204" pitchFamily="34" charset="0"/>
              </a:rPr>
              <a:t>Identification of AI training data sources</a:t>
            </a:r>
          </a:p>
          <a:p>
            <a:pPr>
              <a:buClr>
                <a:schemeClr val="tx1"/>
              </a:buClr>
            </a:pPr>
            <a:r>
              <a:rPr lang="en-US" sz="2200">
                <a:latin typeface="Arial" panose="020B0604020202020204" pitchFamily="34" charset="0"/>
                <a:cs typeface="Arial" panose="020B0604020202020204" pitchFamily="34" charset="0"/>
              </a:rPr>
              <a:t>Incidences of bias identification in AI training data and corrective measures taken</a:t>
            </a:r>
          </a:p>
          <a:p>
            <a:pPr>
              <a:buClr>
                <a:schemeClr val="tx1"/>
              </a:buClr>
            </a:pPr>
            <a:r>
              <a:rPr lang="en-US" sz="2200">
                <a:latin typeface="Arial" panose="020B0604020202020204" pitchFamily="34" charset="0"/>
                <a:cs typeface="Arial" panose="020B0604020202020204" pitchFamily="34" charset="0"/>
              </a:rPr>
              <a:t>Report on stakeholder dialogues; i.e. collection of input on use of AI from customers, employees, investors, and community representatives</a:t>
            </a:r>
          </a:p>
          <a:p>
            <a:pPr>
              <a:buClr>
                <a:schemeClr val="tx1"/>
              </a:buClr>
            </a:pPr>
            <a:endParaRPr lang="en-US">
              <a:latin typeface="Arial" panose="020B0604020202020204" pitchFamily="34" charset="0"/>
              <a:cs typeface="Arial" panose="020B0604020202020204" pitchFamily="34" charset="0"/>
            </a:endParaRPr>
          </a:p>
          <a:p>
            <a:pPr>
              <a:buClr>
                <a:schemeClr val="tx1"/>
              </a:buClr>
            </a:pPr>
            <a:endParaRPr lang="en-US">
              <a:latin typeface="Arial" panose="020B0604020202020204" pitchFamily="34" charset="0"/>
              <a:cs typeface="Arial" panose="020B0604020202020204" pitchFamily="34" charset="0"/>
            </a:endParaRPr>
          </a:p>
          <a:p>
            <a:pPr>
              <a:buClr>
                <a:schemeClr val="tx1"/>
              </a:buClr>
            </a:pPr>
            <a:endParaRPr lang="en-US">
              <a:latin typeface="Arial" panose="020B0604020202020204" pitchFamily="34" charset="0"/>
              <a:cs typeface="Arial" panose="020B0604020202020204" pitchFamily="34" charset="0"/>
            </a:endParaRPr>
          </a:p>
          <a:p>
            <a:pPr>
              <a:buClr>
                <a:schemeClr val="tx1"/>
              </a:buClr>
            </a:pPr>
            <a:endParaRPr lang="en-US">
              <a:latin typeface="Arial" panose="020B0604020202020204" pitchFamily="34" charset="0"/>
              <a:cs typeface="Arial" panose="020B0604020202020204" pitchFamily="34" charset="0"/>
            </a:endParaRPr>
          </a:p>
          <a:p>
            <a:pPr>
              <a:buClr>
                <a:schemeClr val="tx1"/>
              </a:buClr>
            </a:pPr>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C74079B-D854-F175-E92F-581098CCD4C9}"/>
              </a:ext>
            </a:extLst>
          </p:cNvPr>
          <p:cNvSpPr txBox="1"/>
          <p:nvPr/>
        </p:nvSpPr>
        <p:spPr>
          <a:xfrm>
            <a:off x="9913716" y="6406182"/>
            <a:ext cx="6099858" cy="261610"/>
          </a:xfrm>
          <a:prstGeom prst="rect">
            <a:avLst/>
          </a:prstGeom>
          <a:noFill/>
        </p:spPr>
        <p:txBody>
          <a:bodyPr wrap="square">
            <a:spAutoFit/>
          </a:bodyPr>
          <a:lstStyle/>
          <a:p>
            <a:r>
              <a:rPr lang="en-US" sz="1100">
                <a:solidFill>
                  <a:schemeClr val="bg2">
                    <a:lumMod val="75000"/>
                  </a:schemeClr>
                </a:solidFill>
              </a:rPr>
              <a:t>AI Metrics for the Board</a:t>
            </a:r>
          </a:p>
        </p:txBody>
      </p:sp>
      <p:pic>
        <p:nvPicPr>
          <p:cNvPr id="4" name="Picture 3">
            <a:extLst>
              <a:ext uri="{FF2B5EF4-FFF2-40B4-BE49-F238E27FC236}">
                <a16:creationId xmlns:a16="http://schemas.microsoft.com/office/drawing/2014/main" id="{A2DE738D-E77C-A2E9-D210-ACCC561CDE63}"/>
              </a:ext>
            </a:extLst>
          </p:cNvPr>
          <p:cNvPicPr>
            <a:picLocks noChangeAspect="1"/>
          </p:cNvPicPr>
          <p:nvPr/>
        </p:nvPicPr>
        <p:blipFill>
          <a:blip r:embed="rId3"/>
          <a:stretch>
            <a:fillRect/>
          </a:stretch>
        </p:blipFill>
        <p:spPr>
          <a:xfrm>
            <a:off x="8664856" y="331330"/>
            <a:ext cx="3108045" cy="1252542"/>
          </a:xfrm>
          <a:prstGeom prst="rect">
            <a:avLst/>
          </a:prstGeom>
        </p:spPr>
      </p:pic>
    </p:spTree>
    <p:extLst>
      <p:ext uri="{BB962C8B-B14F-4D97-AF65-F5344CB8AC3E}">
        <p14:creationId xmlns:p14="http://schemas.microsoft.com/office/powerpoint/2010/main" val="4049366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047EB34-1795-F044-96D4-F0CE67C5E8CE}"/>
              </a:ext>
            </a:extLst>
          </p:cNvPr>
          <p:cNvSpPr>
            <a:spLocks noGrp="1"/>
          </p:cNvSpPr>
          <p:nvPr>
            <p:ph type="title"/>
          </p:nvPr>
        </p:nvSpPr>
        <p:spPr>
          <a:xfrm>
            <a:off x="906117" y="1339751"/>
            <a:ext cx="10379765" cy="4683851"/>
          </a:xfrm>
        </p:spPr>
        <p:txBody>
          <a:bodyPr>
            <a:normAutofit/>
          </a:bodyPr>
          <a:lstStyle/>
          <a:p>
            <a:pPr algn="ctr"/>
            <a:br>
              <a:rPr lang="en-US" sz="2400">
                <a:solidFill>
                  <a:srgbClr val="BB2C4B"/>
                </a:solidFill>
                <a:latin typeface="Arial" panose="020B0604020202020204" pitchFamily="34" charset="0"/>
              </a:rPr>
            </a:br>
            <a:br>
              <a:rPr lang="en-US" sz="2400">
                <a:solidFill>
                  <a:srgbClr val="BB2C4B"/>
                </a:solidFill>
                <a:latin typeface="Arial" panose="020B0604020202020204" pitchFamily="34" charset="0"/>
              </a:rPr>
            </a:br>
            <a:r>
              <a:rPr lang="en-US" sz="3200" i="1">
                <a:solidFill>
                  <a:schemeClr val="tx1"/>
                </a:solidFill>
                <a:latin typeface="Arial" panose="020B0604020202020204" pitchFamily="34" charset="0"/>
              </a:rPr>
              <a:t>“Both parties hate it.”</a:t>
            </a:r>
            <a:br>
              <a:rPr lang="en-US" sz="3200" i="1">
                <a:solidFill>
                  <a:schemeClr val="tx1">
                    <a:lumMod val="65000"/>
                    <a:lumOff val="35000"/>
                  </a:schemeClr>
                </a:solidFill>
                <a:latin typeface="Arial" panose="020B0604020202020204" pitchFamily="34" charset="0"/>
              </a:rPr>
            </a:br>
            <a:br>
              <a:rPr lang="en-US" sz="3200" i="1">
                <a:solidFill>
                  <a:srgbClr val="000000"/>
                </a:solidFill>
                <a:latin typeface="Arial" panose="020B0604020202020204" pitchFamily="34" charset="0"/>
              </a:rPr>
            </a:br>
            <a:r>
              <a:rPr lang="en-US" sz="2400" b="1">
                <a:solidFill>
                  <a:srgbClr val="13526C"/>
                </a:solidFill>
                <a:latin typeface="Arial" panose="020B0604020202020204" pitchFamily="34" charset="0"/>
              </a:rPr>
              <a:t>Sam Altman, CEO, OpenAI</a:t>
            </a:r>
            <a:br>
              <a:rPr lang="en-US" sz="2400" b="0" i="1">
                <a:solidFill>
                  <a:schemeClr val="tx1">
                    <a:lumMod val="65000"/>
                    <a:lumOff val="35000"/>
                  </a:schemeClr>
                </a:solidFill>
                <a:effectLst/>
                <a:latin typeface="Arial" panose="020B0604020202020204" pitchFamily="34" charset="0"/>
              </a:rPr>
            </a:br>
            <a:endParaRPr lang="en-US" sz="2000"/>
          </a:p>
        </p:txBody>
      </p:sp>
    </p:spTree>
    <p:extLst>
      <p:ext uri="{BB962C8B-B14F-4D97-AF65-F5344CB8AC3E}">
        <p14:creationId xmlns:p14="http://schemas.microsoft.com/office/powerpoint/2010/main" val="29151236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54D2D-5424-6AF1-162D-4026569E128A}"/>
              </a:ext>
            </a:extLst>
          </p:cNvPr>
          <p:cNvSpPr>
            <a:spLocks noGrp="1"/>
          </p:cNvSpPr>
          <p:nvPr>
            <p:ph type="title" idx="4294967295"/>
          </p:nvPr>
        </p:nvSpPr>
        <p:spPr>
          <a:xfrm>
            <a:off x="887411" y="567872"/>
            <a:ext cx="10417175" cy="1016000"/>
          </a:xfrm>
        </p:spPr>
        <p:txBody>
          <a:bodyPr>
            <a:normAutofit/>
          </a:bodyPr>
          <a:lstStyle/>
          <a:p>
            <a:r>
              <a:rPr lang="en-US" sz="3200" b="1" u="sng"/>
              <a:t>Sample AI Metrics for the Board</a:t>
            </a:r>
          </a:p>
        </p:txBody>
      </p:sp>
      <p:sp>
        <p:nvSpPr>
          <p:cNvPr id="3" name="Content Placeholder 2">
            <a:extLst>
              <a:ext uri="{FF2B5EF4-FFF2-40B4-BE49-F238E27FC236}">
                <a16:creationId xmlns:a16="http://schemas.microsoft.com/office/drawing/2014/main" id="{33F33CC8-3D34-D43E-824D-79AE55BC0136}"/>
              </a:ext>
            </a:extLst>
          </p:cNvPr>
          <p:cNvSpPr>
            <a:spLocks noGrp="1"/>
          </p:cNvSpPr>
          <p:nvPr>
            <p:ph idx="4294967295"/>
          </p:nvPr>
        </p:nvSpPr>
        <p:spPr>
          <a:xfrm>
            <a:off x="887412" y="1393825"/>
            <a:ext cx="10417175" cy="4070350"/>
          </a:xfrm>
        </p:spPr>
        <p:txBody>
          <a:bodyPr>
            <a:normAutofit fontScale="92500" lnSpcReduction="10000"/>
          </a:bodyPr>
          <a:lstStyle/>
          <a:p>
            <a:pPr marL="0" indent="0">
              <a:buClr>
                <a:schemeClr val="tx1"/>
              </a:buClr>
              <a:buNone/>
            </a:pPr>
            <a:r>
              <a:rPr lang="en-US" b="1">
                <a:latin typeface="Arial" panose="020B0604020202020204" pitchFamily="34" charset="0"/>
                <a:cs typeface="Arial" panose="020B0604020202020204" pitchFamily="34" charset="0"/>
              </a:rPr>
              <a:t>Recognize that Earth is for All Life</a:t>
            </a:r>
          </a:p>
          <a:p>
            <a:pPr>
              <a:buClr>
                <a:schemeClr val="tx1"/>
              </a:buClr>
            </a:pPr>
            <a:r>
              <a:rPr lang="en-US" sz="2000">
                <a:latin typeface="Arial" panose="020B0604020202020204" pitchFamily="34" charset="0"/>
                <a:cs typeface="Arial" panose="020B0604020202020204" pitchFamily="34" charset="0"/>
              </a:rPr>
              <a:t>Energy and water usage by AI systems; energy mix of electricity utilized</a:t>
            </a:r>
          </a:p>
          <a:p>
            <a:pPr>
              <a:buClr>
                <a:schemeClr val="tx1"/>
              </a:buClr>
            </a:pPr>
            <a:r>
              <a:rPr lang="en-US" sz="2000">
                <a:latin typeface="Arial" panose="020B0604020202020204" pitchFamily="34" charset="0"/>
                <a:cs typeface="Arial" panose="020B0604020202020204" pitchFamily="34" charset="0"/>
              </a:rPr>
              <a:t>Investments in development or purchase of AI systems with lower computational requirements</a:t>
            </a:r>
          </a:p>
          <a:p>
            <a:pPr>
              <a:buClr>
                <a:schemeClr val="tx1"/>
              </a:buClr>
            </a:pPr>
            <a:r>
              <a:rPr lang="en-US" sz="2000">
                <a:latin typeface="Arial" panose="020B0604020202020204" pitchFamily="34" charset="0"/>
                <a:cs typeface="Arial" panose="020B0604020202020204" pitchFamily="34" charset="0"/>
              </a:rPr>
              <a:t>Use of server facilities with lower carbon footprints</a:t>
            </a:r>
          </a:p>
          <a:p>
            <a:pPr>
              <a:buClr>
                <a:schemeClr val="tx1"/>
              </a:buClr>
            </a:pPr>
            <a:endParaRPr lang="en-US" b="1">
              <a:latin typeface="Arial" panose="020B0604020202020204" pitchFamily="34" charset="0"/>
              <a:cs typeface="Arial" panose="020B0604020202020204" pitchFamily="34" charset="0"/>
            </a:endParaRPr>
          </a:p>
          <a:p>
            <a:pPr marL="0" indent="0">
              <a:buClr>
                <a:schemeClr val="tx1"/>
              </a:buClr>
              <a:buNone/>
            </a:pPr>
            <a:r>
              <a:rPr lang="en-US" b="1">
                <a:latin typeface="Arial" panose="020B0604020202020204" pitchFamily="34" charset="0"/>
                <a:cs typeface="Arial" panose="020B0604020202020204" pitchFamily="34" charset="0"/>
              </a:rPr>
              <a:t>Maintain Accountability</a:t>
            </a:r>
          </a:p>
          <a:p>
            <a:pPr>
              <a:buClr>
                <a:schemeClr val="tx1"/>
              </a:buClr>
            </a:pPr>
            <a:r>
              <a:rPr lang="en-US" sz="2000">
                <a:latin typeface="Arial" panose="020B0604020202020204" pitchFamily="34" charset="0"/>
                <a:cs typeface="Arial" panose="020B0604020202020204" pitchFamily="34" charset="0"/>
              </a:rPr>
              <a:t>Definitions of abuse of AI systems and associated repercussions; ensure their inclusion in user agreements, track the frequency and type of abuses</a:t>
            </a:r>
          </a:p>
          <a:p>
            <a:pPr>
              <a:buClr>
                <a:schemeClr val="tx1"/>
              </a:buClr>
            </a:pPr>
            <a:r>
              <a:rPr lang="en-US" sz="2000">
                <a:latin typeface="Arial" panose="020B0604020202020204" pitchFamily="34" charset="0"/>
                <a:cs typeface="Arial" panose="020B0604020202020204" pitchFamily="34" charset="0"/>
              </a:rPr>
              <a:t>Review of company’s communication of AI risks to stakeholders</a:t>
            </a:r>
          </a:p>
          <a:p>
            <a:pPr>
              <a:buClr>
                <a:schemeClr val="tx1"/>
              </a:buClr>
            </a:pPr>
            <a:r>
              <a:rPr lang="en-US" sz="2000">
                <a:latin typeface="Arial" panose="020B0604020202020204" pitchFamily="34" charset="0"/>
                <a:cs typeface="Arial" panose="020B0604020202020204" pitchFamily="34" charset="0"/>
              </a:rPr>
              <a:t>Number of people interacting with AI/automated systems</a:t>
            </a:r>
          </a:p>
          <a:p>
            <a:pPr>
              <a:buClr>
                <a:schemeClr val="tx1"/>
              </a:buClr>
            </a:pPr>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0D493D9-2B0C-F75E-176A-D163748B011A}"/>
              </a:ext>
            </a:extLst>
          </p:cNvPr>
          <p:cNvSpPr txBox="1"/>
          <p:nvPr/>
        </p:nvSpPr>
        <p:spPr>
          <a:xfrm>
            <a:off x="9936866" y="6395541"/>
            <a:ext cx="6099858" cy="261610"/>
          </a:xfrm>
          <a:prstGeom prst="rect">
            <a:avLst/>
          </a:prstGeom>
          <a:noFill/>
        </p:spPr>
        <p:txBody>
          <a:bodyPr wrap="square">
            <a:spAutoFit/>
          </a:bodyPr>
          <a:lstStyle/>
          <a:p>
            <a:r>
              <a:rPr lang="en-US" sz="1100">
                <a:solidFill>
                  <a:schemeClr val="bg2">
                    <a:lumMod val="75000"/>
                  </a:schemeClr>
                </a:solidFill>
              </a:rPr>
              <a:t>AI Metrics for the Board</a:t>
            </a:r>
          </a:p>
        </p:txBody>
      </p:sp>
      <p:pic>
        <p:nvPicPr>
          <p:cNvPr id="4" name="Picture 3">
            <a:extLst>
              <a:ext uri="{FF2B5EF4-FFF2-40B4-BE49-F238E27FC236}">
                <a16:creationId xmlns:a16="http://schemas.microsoft.com/office/drawing/2014/main" id="{6545A283-6A95-37E3-062B-6A741C3B1182}"/>
              </a:ext>
            </a:extLst>
          </p:cNvPr>
          <p:cNvPicPr>
            <a:picLocks noChangeAspect="1"/>
          </p:cNvPicPr>
          <p:nvPr/>
        </p:nvPicPr>
        <p:blipFill>
          <a:blip r:embed="rId3"/>
          <a:stretch>
            <a:fillRect/>
          </a:stretch>
        </p:blipFill>
        <p:spPr>
          <a:xfrm>
            <a:off x="8664856" y="331330"/>
            <a:ext cx="3108045" cy="1252542"/>
          </a:xfrm>
          <a:prstGeom prst="rect">
            <a:avLst/>
          </a:prstGeom>
        </p:spPr>
      </p:pic>
    </p:spTree>
    <p:extLst>
      <p:ext uri="{BB962C8B-B14F-4D97-AF65-F5344CB8AC3E}">
        <p14:creationId xmlns:p14="http://schemas.microsoft.com/office/powerpoint/2010/main" val="30123121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AEB7E-A039-D23E-928E-5F125F7CC5CB}"/>
              </a:ext>
            </a:extLst>
          </p:cNvPr>
          <p:cNvSpPr>
            <a:spLocks noGrp="1"/>
          </p:cNvSpPr>
          <p:nvPr>
            <p:ph type="title" idx="4294967295"/>
          </p:nvPr>
        </p:nvSpPr>
        <p:spPr>
          <a:xfrm>
            <a:off x="887412" y="544060"/>
            <a:ext cx="10417175" cy="1039812"/>
          </a:xfrm>
        </p:spPr>
        <p:txBody>
          <a:bodyPr>
            <a:normAutofit/>
          </a:bodyPr>
          <a:lstStyle/>
          <a:p>
            <a:r>
              <a:rPr lang="en-US" sz="3200" b="1" u="sng"/>
              <a:t>Sample AI Metrics for the Board</a:t>
            </a:r>
          </a:p>
        </p:txBody>
      </p:sp>
      <p:sp>
        <p:nvSpPr>
          <p:cNvPr id="3" name="Content Placeholder 2">
            <a:extLst>
              <a:ext uri="{FF2B5EF4-FFF2-40B4-BE49-F238E27FC236}">
                <a16:creationId xmlns:a16="http://schemas.microsoft.com/office/drawing/2014/main" id="{AA6625C8-FF20-8859-2A1E-13EBD0355094}"/>
              </a:ext>
            </a:extLst>
          </p:cNvPr>
          <p:cNvSpPr>
            <a:spLocks noGrp="1"/>
          </p:cNvSpPr>
          <p:nvPr>
            <p:ph idx="4294967295"/>
          </p:nvPr>
        </p:nvSpPr>
        <p:spPr>
          <a:xfrm>
            <a:off x="887412" y="1458912"/>
            <a:ext cx="10417175" cy="3940175"/>
          </a:xfrm>
        </p:spPr>
        <p:txBody>
          <a:bodyPr>
            <a:normAutofit/>
          </a:bodyPr>
          <a:lstStyle/>
          <a:p>
            <a:pPr marL="0" indent="0">
              <a:buClr>
                <a:schemeClr val="tx1"/>
              </a:buClr>
              <a:buNone/>
            </a:pPr>
            <a:r>
              <a:rPr lang="en-US" b="1">
                <a:latin typeface="Arial" panose="020B0604020202020204" pitchFamily="34" charset="0"/>
                <a:cs typeface="Arial" panose="020B0604020202020204" pitchFamily="34" charset="0"/>
              </a:rPr>
              <a:t>Promote Transparency and Explainability</a:t>
            </a:r>
            <a:endParaRPr lang="en-US" sz="2000">
              <a:latin typeface="Arial" panose="020B0604020202020204" pitchFamily="34" charset="0"/>
              <a:cs typeface="Arial" panose="020B0604020202020204" pitchFamily="34" charset="0"/>
            </a:endParaRPr>
          </a:p>
          <a:p>
            <a:pPr>
              <a:buClr>
                <a:schemeClr val="tx1"/>
              </a:buClr>
            </a:pPr>
            <a:r>
              <a:rPr lang="en-US" sz="2000">
                <a:latin typeface="Arial" panose="020B0604020202020204" pitchFamily="34" charset="0"/>
                <a:cs typeface="Arial" panose="020B0604020202020204" pitchFamily="34" charset="0"/>
              </a:rPr>
              <a:t>What tools for transparency, explainability, and interpretability are being used?</a:t>
            </a:r>
          </a:p>
          <a:p>
            <a:pPr lvl="1">
              <a:buClr>
                <a:schemeClr val="tx1"/>
              </a:buClr>
            </a:pPr>
            <a:r>
              <a:rPr lang="en-US" sz="1800">
                <a:solidFill>
                  <a:schemeClr val="tx1"/>
                </a:solidFill>
                <a:latin typeface="Arial" panose="020B0604020202020204" pitchFamily="34" charset="0"/>
                <a:cs typeface="Arial" panose="020B0604020202020204" pitchFamily="34" charset="0"/>
              </a:rPr>
              <a:t>Are these tools sufficient? Are AI systems consistently interpretable? # of incidents due to lack of interpretability</a:t>
            </a:r>
          </a:p>
          <a:p>
            <a:pPr>
              <a:buClr>
                <a:schemeClr val="tx1"/>
              </a:buClr>
            </a:pPr>
            <a:r>
              <a:rPr lang="en-US" sz="2000">
                <a:latin typeface="Arial" panose="020B0604020202020204" pitchFamily="34" charset="0"/>
                <a:cs typeface="Arial" panose="020B0604020202020204" pitchFamily="34" charset="0"/>
              </a:rPr>
              <a:t>Evaluation of systems for transparency/opacity; risk analysis, opportunities to improve</a:t>
            </a:r>
          </a:p>
          <a:p>
            <a:pPr>
              <a:buClr>
                <a:schemeClr val="tx1"/>
              </a:buClr>
            </a:pPr>
            <a:r>
              <a:rPr lang="en-US" sz="2000">
                <a:latin typeface="Arial" panose="020B0604020202020204" pitchFamily="34" charset="0"/>
                <a:cs typeface="Arial" panose="020B0604020202020204" pitchFamily="34" charset="0"/>
              </a:rPr>
              <a:t>Responsible AI Framework development: update on implementation; annual review once adopted</a:t>
            </a:r>
          </a:p>
          <a:p>
            <a:pPr>
              <a:buClr>
                <a:schemeClr val="tx1"/>
              </a:buClr>
            </a:pPr>
            <a:r>
              <a:rPr lang="en-US" sz="2000">
                <a:latin typeface="Arial" panose="020B0604020202020204" pitchFamily="34" charset="0"/>
                <a:cs typeface="Arial" panose="020B0604020202020204" pitchFamily="34" charset="0"/>
              </a:rPr>
              <a:t>Annual review of Product/Service Life Cycle Management System, which includes</a:t>
            </a:r>
          </a:p>
          <a:p>
            <a:pPr lvl="1">
              <a:buClr>
                <a:schemeClr val="tx1"/>
              </a:buClr>
            </a:pPr>
            <a:r>
              <a:rPr lang="en-US" sz="1800">
                <a:solidFill>
                  <a:schemeClr val="tx1"/>
                </a:solidFill>
                <a:latin typeface="Arial" panose="020B0604020202020204" pitchFamily="34" charset="0"/>
                <a:cs typeface="Arial" panose="020B0604020202020204" pitchFamily="34" charset="0"/>
              </a:rPr>
              <a:t>Responsible AI Key Performance Measures</a:t>
            </a:r>
          </a:p>
          <a:p>
            <a:pPr lvl="2">
              <a:buClr>
                <a:schemeClr val="tx1"/>
              </a:buClr>
            </a:pPr>
            <a:r>
              <a:rPr lang="en-US" sz="1800">
                <a:solidFill>
                  <a:schemeClr val="tx1"/>
                </a:solidFill>
                <a:latin typeface="Arial" panose="020B0604020202020204" pitchFamily="34" charset="0"/>
                <a:cs typeface="Arial" panose="020B0604020202020204" pitchFamily="34" charset="0"/>
              </a:rPr>
              <a:t>Documentation of AI systems completed</a:t>
            </a:r>
          </a:p>
          <a:p>
            <a:pPr>
              <a:buClr>
                <a:schemeClr val="tx1"/>
              </a:buClr>
            </a:pPr>
            <a:r>
              <a:rPr lang="en-US" sz="2000">
                <a:latin typeface="Arial" panose="020B0604020202020204" pitchFamily="34" charset="0"/>
                <a:cs typeface="Arial" panose="020B0604020202020204" pitchFamily="34" charset="0"/>
              </a:rPr>
              <a:t>Responsible AI Annual ESG report</a:t>
            </a:r>
          </a:p>
        </p:txBody>
      </p:sp>
      <p:sp>
        <p:nvSpPr>
          <p:cNvPr id="5" name="TextBox 4">
            <a:extLst>
              <a:ext uri="{FF2B5EF4-FFF2-40B4-BE49-F238E27FC236}">
                <a16:creationId xmlns:a16="http://schemas.microsoft.com/office/drawing/2014/main" id="{942C8A86-68B1-2C9C-8834-4638ADE35BBD}"/>
              </a:ext>
            </a:extLst>
          </p:cNvPr>
          <p:cNvSpPr txBox="1"/>
          <p:nvPr/>
        </p:nvSpPr>
        <p:spPr>
          <a:xfrm>
            <a:off x="9890567" y="6361051"/>
            <a:ext cx="6099858" cy="261610"/>
          </a:xfrm>
          <a:prstGeom prst="rect">
            <a:avLst/>
          </a:prstGeom>
          <a:noFill/>
        </p:spPr>
        <p:txBody>
          <a:bodyPr wrap="square">
            <a:spAutoFit/>
          </a:bodyPr>
          <a:lstStyle/>
          <a:p>
            <a:r>
              <a:rPr lang="en-US" sz="1100">
                <a:solidFill>
                  <a:schemeClr val="bg2">
                    <a:lumMod val="75000"/>
                  </a:schemeClr>
                </a:solidFill>
              </a:rPr>
              <a:t>AI Metrics for the Board</a:t>
            </a:r>
          </a:p>
        </p:txBody>
      </p:sp>
      <p:pic>
        <p:nvPicPr>
          <p:cNvPr id="4" name="Picture 3">
            <a:extLst>
              <a:ext uri="{FF2B5EF4-FFF2-40B4-BE49-F238E27FC236}">
                <a16:creationId xmlns:a16="http://schemas.microsoft.com/office/drawing/2014/main" id="{29089DD1-30B2-EC8B-6377-AA273E2DF08F}"/>
              </a:ext>
            </a:extLst>
          </p:cNvPr>
          <p:cNvPicPr>
            <a:picLocks noChangeAspect="1"/>
          </p:cNvPicPr>
          <p:nvPr/>
        </p:nvPicPr>
        <p:blipFill>
          <a:blip r:embed="rId2"/>
          <a:stretch>
            <a:fillRect/>
          </a:stretch>
        </p:blipFill>
        <p:spPr>
          <a:xfrm>
            <a:off x="8664856" y="331330"/>
            <a:ext cx="3108045" cy="1252542"/>
          </a:xfrm>
          <a:prstGeom prst="rect">
            <a:avLst/>
          </a:prstGeom>
        </p:spPr>
      </p:pic>
    </p:spTree>
    <p:extLst>
      <p:ext uri="{BB962C8B-B14F-4D97-AF65-F5344CB8AC3E}">
        <p14:creationId xmlns:p14="http://schemas.microsoft.com/office/powerpoint/2010/main" val="3604243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screen with blue text&#10;&#10;Description automatically generated">
            <a:extLst>
              <a:ext uri="{FF2B5EF4-FFF2-40B4-BE49-F238E27FC236}">
                <a16:creationId xmlns:a16="http://schemas.microsoft.com/office/drawing/2014/main" id="{7421CEC8-50DF-FF03-961A-41ECDF11BE41}"/>
              </a:ext>
            </a:extLst>
          </p:cNvPr>
          <p:cNvPicPr>
            <a:picLocks noGrp="1" noRot="1" noChangeAspect="1" noMove="1" noResize="1" noEditPoints="1" noAdjustHandles="1" noChangeArrowheads="1" noChangeShapeType="1" noCrop="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Subtitle 2">
            <a:extLst>
              <a:ext uri="{FF2B5EF4-FFF2-40B4-BE49-F238E27FC236}">
                <a16:creationId xmlns:a16="http://schemas.microsoft.com/office/drawing/2014/main" id="{4481AC4F-56AC-B988-5DD6-DA1F1B1429BE}"/>
              </a:ext>
            </a:extLst>
          </p:cNvPr>
          <p:cNvSpPr>
            <a:spLocks noGrp="1"/>
          </p:cNvSpPr>
          <p:nvPr/>
        </p:nvSpPr>
        <p:spPr>
          <a:xfrm>
            <a:off x="781050" y="882720"/>
            <a:ext cx="7105650" cy="834887"/>
          </a:xfrm>
          <a:prstGeom prst="rect">
            <a:avLst/>
          </a:prstGeom>
        </p:spPr>
        <p:txBody>
          <a:bodyPr vert="horz" lIns="91440" tIns="45720" rIns="91440" bIns="45720" rtlCol="0">
            <a:normAutofit/>
          </a:bodyPr>
          <a:lstStyle>
            <a:lvl1pPr marL="0" indent="0" algn="l" defTabSz="914400" rtl="0" eaLnBrk="1" latinLnBrk="0" hangingPunct="1">
              <a:lnSpc>
                <a:spcPts val="2500"/>
              </a:lnSpc>
              <a:spcBef>
                <a:spcPts val="1000"/>
              </a:spcBef>
              <a:spcAft>
                <a:spcPts val="900"/>
              </a:spcAft>
              <a:buFont typeface="Arial" panose="020B0604020202020204" pitchFamily="34" charset="0"/>
              <a:buNone/>
              <a:defRPr sz="2000" b="0" kern="1200">
                <a:solidFill>
                  <a:schemeClr val="bg2"/>
                </a:solidFill>
                <a:latin typeface="+mn-lt"/>
                <a:ea typeface="+mn-ea"/>
                <a:cs typeface="+mn-cs"/>
              </a:defRPr>
            </a:lvl1pPr>
            <a:lvl2pPr marL="457200" indent="0" algn="ctr" defTabSz="914400" rtl="0" eaLnBrk="1" latinLnBrk="0" hangingPunct="1">
              <a:lnSpc>
                <a:spcPct val="90000"/>
              </a:lnSpc>
              <a:spcBef>
                <a:spcPts val="500"/>
              </a:spcBef>
              <a:spcAft>
                <a:spcPts val="900"/>
              </a:spcAft>
              <a:buClr>
                <a:schemeClr val="bg2">
                  <a:lumMod val="60000"/>
                  <a:lumOff val="40000"/>
                </a:schemeClr>
              </a:buClr>
              <a:buSzPct val="95000"/>
              <a:buFont typeface=".Hiragino Kaku Gothic Interface W3"/>
              <a:buNone/>
              <a:defRPr sz="2000" b="0" kern="1200">
                <a:solidFill>
                  <a:schemeClr val="bg2"/>
                </a:solidFill>
                <a:latin typeface="+mn-lt"/>
                <a:ea typeface="+mn-ea"/>
                <a:cs typeface="+mn-cs"/>
              </a:defRPr>
            </a:lvl2pPr>
            <a:lvl3pPr marL="914400" indent="0" algn="ctr" defTabSz="914400" rtl="0" eaLnBrk="1" latinLnBrk="0" hangingPunct="1">
              <a:lnSpc>
                <a:spcPct val="90000"/>
              </a:lnSpc>
              <a:spcBef>
                <a:spcPts val="500"/>
              </a:spcBef>
              <a:spcAft>
                <a:spcPts val="900"/>
              </a:spcAft>
              <a:buClr>
                <a:schemeClr val="bg2">
                  <a:lumMod val="60000"/>
                  <a:lumOff val="40000"/>
                </a:schemeClr>
              </a:buClr>
              <a:buFont typeface="Arial" panose="020B0604020202020204" pitchFamily="34" charset="0"/>
              <a:buNone/>
              <a:defRPr sz="1800" b="0" kern="1200">
                <a:solidFill>
                  <a:schemeClr val="bg2"/>
                </a:solidFill>
                <a:latin typeface="+mn-lt"/>
                <a:ea typeface="+mn-ea"/>
                <a:cs typeface="+mn-cs"/>
              </a:defRPr>
            </a:lvl3pPr>
            <a:lvl4pPr marL="1371600" indent="0" algn="ctr" defTabSz="914400" rtl="0" eaLnBrk="1" latinLnBrk="0" hangingPunct="1">
              <a:lnSpc>
                <a:spcPct val="90000"/>
              </a:lnSpc>
              <a:spcBef>
                <a:spcPts val="500"/>
              </a:spcBef>
              <a:spcAft>
                <a:spcPts val="900"/>
              </a:spcAft>
              <a:buClr>
                <a:schemeClr val="bg2">
                  <a:lumMod val="60000"/>
                  <a:lumOff val="40000"/>
                </a:schemeClr>
              </a:buClr>
              <a:buSzPct val="100000"/>
              <a:buFont typeface=".Hiragino Kaku Gothic Interface W3"/>
              <a:buNone/>
              <a:defRPr sz="1600" b="0" kern="1200">
                <a:solidFill>
                  <a:schemeClr val="bg2"/>
                </a:solidFill>
                <a:latin typeface="+mn-lt"/>
                <a:ea typeface="+mn-ea"/>
                <a:cs typeface="+mn-cs"/>
              </a:defRPr>
            </a:lvl4pPr>
            <a:lvl5pPr marL="1828800" indent="0" algn="ctr" defTabSz="914400" rtl="0" eaLnBrk="1" latinLnBrk="0" hangingPunct="1">
              <a:lnSpc>
                <a:spcPct val="90000"/>
              </a:lnSpc>
              <a:spcBef>
                <a:spcPts val="500"/>
              </a:spcBef>
              <a:spcAft>
                <a:spcPts val="900"/>
              </a:spcAft>
              <a:buClr>
                <a:schemeClr val="bg2">
                  <a:lumMod val="60000"/>
                  <a:lumOff val="40000"/>
                </a:schemeClr>
              </a:buClr>
              <a:buFont typeface="Arial" panose="020B0604020202020204" pitchFamily="34" charset="0"/>
              <a:buNone/>
              <a:defRPr sz="1600" b="0" kern="1200">
                <a:solidFill>
                  <a:schemeClr val="bg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a:solidFill>
                  <a:schemeClr val="tx1"/>
                </a:solidFill>
                <a:latin typeface="Arial" panose="020B0604020202020204" pitchFamily="34" charset="0"/>
                <a:cs typeface="Arial" panose="020B0604020202020204" pitchFamily="34" charset="0"/>
              </a:rPr>
              <a:t>Board Actions for AI</a:t>
            </a:r>
          </a:p>
        </p:txBody>
      </p:sp>
      <p:sp>
        <p:nvSpPr>
          <p:cNvPr id="10" name="TextBox 9">
            <a:extLst>
              <a:ext uri="{FF2B5EF4-FFF2-40B4-BE49-F238E27FC236}">
                <a16:creationId xmlns:a16="http://schemas.microsoft.com/office/drawing/2014/main" id="{8B676EC5-0E0E-9FC7-1639-2B004583143E}"/>
              </a:ext>
            </a:extLst>
          </p:cNvPr>
          <p:cNvSpPr txBox="1"/>
          <p:nvPr/>
        </p:nvSpPr>
        <p:spPr>
          <a:xfrm>
            <a:off x="898041" y="1724074"/>
            <a:ext cx="9138588" cy="3416320"/>
          </a:xfrm>
          <a:prstGeom prst="rect">
            <a:avLst/>
          </a:prstGeom>
          <a:noFill/>
        </p:spPr>
        <p:txBody>
          <a:bodyPr wrap="square">
            <a:spAutoFit/>
          </a:bodyPr>
          <a:lstStyle/>
          <a:p>
            <a:pPr marL="285750" indent="-285750">
              <a:buFont typeface="Arial" panose="020B0604020202020204" pitchFamily="34" charset="0"/>
              <a:buChar char="•"/>
            </a:pPr>
            <a:r>
              <a:rPr lang="en-US"/>
              <a:t>Identify a board member and an executive providing dedicated AI ethics leadership</a:t>
            </a:r>
          </a:p>
          <a:p>
            <a:pPr marL="285750" indent="-285750">
              <a:buFont typeface="Arial" panose="020B0604020202020204" pitchFamily="34" charset="0"/>
              <a:buChar char="•"/>
            </a:pPr>
            <a:r>
              <a:rPr lang="en-US"/>
              <a:t>Train the board and senior team on tech ethics literacy</a:t>
            </a:r>
          </a:p>
          <a:p>
            <a:pPr marL="285750" indent="-285750">
              <a:buFont typeface="Arial" panose="020B0604020202020204" pitchFamily="34" charset="0"/>
              <a:buChar char="•"/>
            </a:pPr>
            <a:r>
              <a:rPr lang="en-US"/>
              <a:t>Articulate tech ethics policy and responsible AI principles list</a:t>
            </a:r>
          </a:p>
          <a:p>
            <a:pPr marL="742950" lvl="1" indent="-285750">
              <a:buFont typeface="Arial" panose="020B0604020202020204" pitchFamily="34" charset="0"/>
              <a:buChar char="•"/>
            </a:pPr>
            <a:r>
              <a:rPr lang="en-US"/>
              <a:t>Ensure policies guide employees on appropriate use of AI in the workplace</a:t>
            </a:r>
          </a:p>
          <a:p>
            <a:pPr marL="285750" indent="-285750">
              <a:buFont typeface="Arial" panose="020B0604020202020204" pitchFamily="34" charset="0"/>
              <a:buChar char="•"/>
            </a:pPr>
            <a:r>
              <a:rPr lang="en-US"/>
              <a:t>Conduct an ethical culture assessment </a:t>
            </a:r>
          </a:p>
          <a:p>
            <a:pPr marL="285750" indent="-285750">
              <a:buFont typeface="Arial" panose="020B0604020202020204" pitchFamily="34" charset="0"/>
              <a:buChar char="•"/>
            </a:pPr>
            <a:r>
              <a:rPr lang="en-US"/>
              <a:t>Check  AI systems for:</a:t>
            </a:r>
          </a:p>
          <a:p>
            <a:pPr marL="742950" lvl="1" indent="-285750">
              <a:buFont typeface="Arial" panose="020B0604020202020204" pitchFamily="34" charset="0"/>
              <a:buChar char="•"/>
            </a:pPr>
            <a:r>
              <a:rPr lang="en-US"/>
              <a:t>Bias</a:t>
            </a:r>
          </a:p>
          <a:p>
            <a:pPr marL="742950" lvl="1" indent="-285750">
              <a:buFont typeface="Arial" panose="020B0604020202020204" pitchFamily="34" charset="0"/>
              <a:buChar char="•"/>
            </a:pPr>
            <a:r>
              <a:rPr lang="en-US"/>
              <a:t>Manipulation</a:t>
            </a:r>
          </a:p>
          <a:p>
            <a:pPr marL="742950" lvl="1" indent="-285750">
              <a:buFont typeface="Arial" panose="020B0604020202020204" pitchFamily="34" charset="0"/>
              <a:buChar char="•"/>
            </a:pPr>
            <a:r>
              <a:rPr lang="en-US"/>
              <a:t>Data poisoning</a:t>
            </a:r>
          </a:p>
          <a:p>
            <a:pPr marL="285750" indent="-285750">
              <a:buFont typeface="Arial" panose="020B0604020202020204" pitchFamily="34" charset="0"/>
              <a:buChar char="•"/>
            </a:pPr>
            <a:r>
              <a:rPr lang="en-US"/>
              <a:t>Ensure the company up to date with compliance  </a:t>
            </a:r>
          </a:p>
          <a:p>
            <a:pPr marL="742950" lvl="1" indent="-285750">
              <a:buFont typeface="Arial" panose="020B0604020202020204" pitchFamily="34" charset="0"/>
              <a:buChar char="•"/>
            </a:pPr>
            <a:r>
              <a:rPr lang="en-US"/>
              <a:t>EU AI Act, China’s CAC, US States &amp; Fed (NIST), Singapore’s AI Verify</a:t>
            </a:r>
          </a:p>
          <a:p>
            <a:pPr marL="285750" indent="-285750">
              <a:buFont typeface="Arial" panose="020B0604020202020204" pitchFamily="34" charset="0"/>
              <a:buChar char="•"/>
            </a:pPr>
            <a:r>
              <a:rPr lang="en-US"/>
              <a:t>Develop a robust technology ethics framework</a:t>
            </a:r>
          </a:p>
        </p:txBody>
      </p:sp>
      <p:pic>
        <p:nvPicPr>
          <p:cNvPr id="11" name="Picture 10">
            <a:extLst>
              <a:ext uri="{FF2B5EF4-FFF2-40B4-BE49-F238E27FC236}">
                <a16:creationId xmlns:a16="http://schemas.microsoft.com/office/drawing/2014/main" id="{A3C7D645-5727-4C28-3A7A-8C4AC8CE0A96}"/>
              </a:ext>
            </a:extLst>
          </p:cNvPr>
          <p:cNvPicPr>
            <a:picLocks noChangeAspect="1"/>
          </p:cNvPicPr>
          <p:nvPr/>
        </p:nvPicPr>
        <p:blipFill>
          <a:blip r:embed="rId3"/>
          <a:stretch>
            <a:fillRect/>
          </a:stretch>
        </p:blipFill>
        <p:spPr>
          <a:xfrm>
            <a:off x="8664856" y="331330"/>
            <a:ext cx="3108045" cy="1252542"/>
          </a:xfrm>
          <a:prstGeom prst="rect">
            <a:avLst/>
          </a:prstGeom>
        </p:spPr>
      </p:pic>
    </p:spTree>
    <p:extLst>
      <p:ext uri="{BB962C8B-B14F-4D97-AF65-F5344CB8AC3E}">
        <p14:creationId xmlns:p14="http://schemas.microsoft.com/office/powerpoint/2010/main" val="3546630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459C2-FE11-2075-A656-51EBACE12059}"/>
            </a:ext>
          </a:extLst>
        </p:cNvPr>
        <p:cNvGrpSpPr/>
        <p:nvPr/>
      </p:nvGrpSpPr>
      <p:grpSpPr>
        <a:xfrm>
          <a:off x="0" y="0"/>
          <a:ext cx="0" cy="0"/>
          <a:chOff x="0" y="0"/>
          <a:chExt cx="0" cy="0"/>
        </a:xfrm>
      </p:grpSpPr>
      <p:pic>
        <p:nvPicPr>
          <p:cNvPr id="5" name="Content Placeholder 4" descr="A white screen with blue text&#10;&#10;Description automatically generated">
            <a:extLst>
              <a:ext uri="{FF2B5EF4-FFF2-40B4-BE49-F238E27FC236}">
                <a16:creationId xmlns:a16="http://schemas.microsoft.com/office/drawing/2014/main" id="{3C053FD4-19BD-4EE3-F971-63F7A4686DE0}"/>
              </a:ext>
            </a:extLst>
          </p:cNvPr>
          <p:cNvPicPr>
            <a:picLocks noGrp="1" noRot="1" noChangeAspect="1" noMove="1" noResize="1" noEditPoints="1" noAdjustHandles="1" noChangeArrowheads="1" noChangeShapeType="1" noCrop="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543969"/>
            <a:ext cx="5181600" cy="2914650"/>
          </a:xfrm>
          <a:prstGeom prst="rect">
            <a:avLst/>
          </a:prstGeom>
        </p:spPr>
      </p:pic>
      <p:pic>
        <p:nvPicPr>
          <p:cNvPr id="2" name="Picture 1">
            <a:extLst>
              <a:ext uri="{FF2B5EF4-FFF2-40B4-BE49-F238E27FC236}">
                <a16:creationId xmlns:a16="http://schemas.microsoft.com/office/drawing/2014/main" id="{ED8ADE6F-1EFD-515C-91C8-116D5AB7EE51}"/>
              </a:ext>
            </a:extLst>
          </p:cNvPr>
          <p:cNvPicPr>
            <a:picLocks noChangeAspect="1"/>
          </p:cNvPicPr>
          <p:nvPr/>
        </p:nvPicPr>
        <p:blipFill>
          <a:blip r:embed="rId3"/>
          <a:stretch>
            <a:fillRect/>
          </a:stretch>
        </p:blipFill>
        <p:spPr>
          <a:xfrm>
            <a:off x="469430" y="1335616"/>
            <a:ext cx="7443142" cy="4186767"/>
          </a:xfrm>
          <a:prstGeom prst="rect">
            <a:avLst/>
          </a:prstGeom>
        </p:spPr>
      </p:pic>
      <p:sp>
        <p:nvSpPr>
          <p:cNvPr id="3" name="TextBox 2">
            <a:extLst>
              <a:ext uri="{FF2B5EF4-FFF2-40B4-BE49-F238E27FC236}">
                <a16:creationId xmlns:a16="http://schemas.microsoft.com/office/drawing/2014/main" id="{DA01F7B6-1056-4EF1-E59C-2FA7DE280708}"/>
              </a:ext>
            </a:extLst>
          </p:cNvPr>
          <p:cNvSpPr txBox="1"/>
          <p:nvPr/>
        </p:nvSpPr>
        <p:spPr>
          <a:xfrm>
            <a:off x="8076529" y="1259174"/>
            <a:ext cx="3951514" cy="4339650"/>
          </a:xfrm>
          <a:prstGeom prst="rect">
            <a:avLst/>
          </a:prstGeom>
          <a:noFill/>
        </p:spPr>
        <p:txBody>
          <a:bodyPr wrap="square" rtlCol="0">
            <a:spAutoFit/>
          </a:bodyPr>
          <a:lstStyle/>
          <a:p>
            <a:r>
              <a:rPr lang="en-US" sz="2400" b="1"/>
              <a:t>THANK YOU</a:t>
            </a:r>
          </a:p>
          <a:p>
            <a:endParaRPr lang="en-US"/>
          </a:p>
          <a:p>
            <a:r>
              <a:rPr lang="en-US"/>
              <a:t>Ann Skeet</a:t>
            </a:r>
          </a:p>
          <a:p>
            <a:r>
              <a:rPr lang="en-US"/>
              <a:t>Sr. Director of Leadership Ethics</a:t>
            </a:r>
          </a:p>
          <a:p>
            <a:r>
              <a:rPr lang="en-US"/>
              <a:t>Markkula Center for Applied Ethics</a:t>
            </a:r>
          </a:p>
          <a:p>
            <a:r>
              <a:rPr lang="en-US"/>
              <a:t>Santa Clara University</a:t>
            </a:r>
          </a:p>
          <a:p>
            <a:endParaRPr lang="en-US"/>
          </a:p>
          <a:p>
            <a:r>
              <a:rPr lang="en-US">
                <a:hlinkClick r:id="rId4"/>
              </a:rPr>
              <a:t>askeet@scu.edu</a:t>
            </a:r>
            <a:endParaRPr lang="en-US"/>
          </a:p>
          <a:p>
            <a:endParaRPr lang="en-US"/>
          </a:p>
          <a:p>
            <a:r>
              <a:rPr lang="en-US">
                <a:hlinkClick r:id="rId5"/>
              </a:rPr>
              <a:t>www.scu.edu/ethics</a:t>
            </a:r>
            <a:endParaRPr lang="en-US"/>
          </a:p>
          <a:p>
            <a:endParaRPr lang="en-US"/>
          </a:p>
          <a:p>
            <a:r>
              <a:rPr lang="en-US">
                <a:hlinkClick r:id="rId6"/>
              </a:rPr>
              <a:t>https://www.scu.edu/institute-for-technology-ethics-and-culture/</a:t>
            </a:r>
            <a:endParaRPr lang="en-US"/>
          </a:p>
          <a:p>
            <a:endParaRPr lang="en-US"/>
          </a:p>
          <a:p>
            <a:r>
              <a:rPr lang="en-US"/>
              <a:t>Google “The ITEC Handbook”</a:t>
            </a:r>
          </a:p>
        </p:txBody>
      </p:sp>
    </p:spTree>
    <p:extLst>
      <p:ext uri="{BB962C8B-B14F-4D97-AF65-F5344CB8AC3E}">
        <p14:creationId xmlns:p14="http://schemas.microsoft.com/office/powerpoint/2010/main" val="1865846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459C2-FE11-2075-A656-51EBACE12059}"/>
            </a:ext>
          </a:extLst>
        </p:cNvPr>
        <p:cNvGrpSpPr/>
        <p:nvPr/>
      </p:nvGrpSpPr>
      <p:grpSpPr>
        <a:xfrm>
          <a:off x="0" y="0"/>
          <a:ext cx="0" cy="0"/>
          <a:chOff x="0" y="0"/>
          <a:chExt cx="0" cy="0"/>
        </a:xfrm>
      </p:grpSpPr>
      <p:pic>
        <p:nvPicPr>
          <p:cNvPr id="5" name="Content Placeholder 4" descr="A white screen with blue text&#10;&#10;Description automatically generated">
            <a:extLst>
              <a:ext uri="{FF2B5EF4-FFF2-40B4-BE49-F238E27FC236}">
                <a16:creationId xmlns:a16="http://schemas.microsoft.com/office/drawing/2014/main" id="{3C053FD4-19BD-4EE3-F971-63F7A4686DE0}"/>
              </a:ext>
            </a:extLst>
          </p:cNvPr>
          <p:cNvPicPr>
            <a:picLocks noGrp="1" noRot="1" noChangeAspect="1" noMove="1" noResize="1" noEditPoints="1" noAdjustHandles="1" noChangeArrowheads="1" noChangeShapeType="1" noCrop="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2" name="Google Shape;259;p38">
            <a:extLst>
              <a:ext uri="{FF2B5EF4-FFF2-40B4-BE49-F238E27FC236}">
                <a16:creationId xmlns:a16="http://schemas.microsoft.com/office/drawing/2014/main" id="{F17743F3-1D7A-78BB-5F82-EB15F73CA778}"/>
              </a:ext>
            </a:extLst>
          </p:cNvPr>
          <p:cNvPicPr preferRelativeResize="0">
            <a:picLocks/>
          </p:cNvPicPr>
          <p:nvPr/>
        </p:nvPicPr>
        <p:blipFill rotWithShape="1">
          <a:blip r:embed="rId3">
            <a:alphaModFix/>
          </a:blip>
          <a:srcRect/>
          <a:stretch/>
        </p:blipFill>
        <p:spPr>
          <a:xfrm>
            <a:off x="1503534" y="1483441"/>
            <a:ext cx="9184932" cy="3891117"/>
          </a:xfrm>
          <a:prstGeom prst="rect">
            <a:avLst/>
          </a:prstGeom>
          <a:noFill/>
          <a:ln>
            <a:noFill/>
          </a:ln>
        </p:spPr>
      </p:pic>
    </p:spTree>
    <p:extLst>
      <p:ext uri="{BB962C8B-B14F-4D97-AF65-F5344CB8AC3E}">
        <p14:creationId xmlns:p14="http://schemas.microsoft.com/office/powerpoint/2010/main" val="1480227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screen with blue text&#10;&#10;Description automatically generated">
            <a:extLst>
              <a:ext uri="{FF2B5EF4-FFF2-40B4-BE49-F238E27FC236}">
                <a16:creationId xmlns:a16="http://schemas.microsoft.com/office/drawing/2014/main" id="{7421CEC8-50DF-FF03-961A-41ECDF11BE41}"/>
              </a:ext>
            </a:extLst>
          </p:cNvPr>
          <p:cNvPicPr>
            <a:picLocks noGrp="1" noRot="1" noChangeAspect="1" noMove="1" noResize="1" noEditPoints="1" noAdjustHandles="1" noChangeArrowheads="1" noChangeShapeType="1" noCrop="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2" name="Picture 1">
            <a:extLst>
              <a:ext uri="{FF2B5EF4-FFF2-40B4-BE49-F238E27FC236}">
                <a16:creationId xmlns:a16="http://schemas.microsoft.com/office/drawing/2014/main" id="{E875C41B-A1A9-192D-E63F-7AF9C357632E}"/>
              </a:ext>
            </a:extLst>
          </p:cNvPr>
          <p:cNvPicPr>
            <a:picLocks noChangeAspect="1"/>
          </p:cNvPicPr>
          <p:nvPr/>
        </p:nvPicPr>
        <p:blipFill>
          <a:blip r:embed="rId3"/>
          <a:stretch>
            <a:fillRect/>
          </a:stretch>
        </p:blipFill>
        <p:spPr>
          <a:xfrm>
            <a:off x="2152846" y="547299"/>
            <a:ext cx="7886307" cy="5181600"/>
          </a:xfrm>
          <a:prstGeom prst="rect">
            <a:avLst/>
          </a:prstGeom>
        </p:spPr>
      </p:pic>
      <p:sp>
        <p:nvSpPr>
          <p:cNvPr id="3" name="TextBox 2">
            <a:extLst>
              <a:ext uri="{FF2B5EF4-FFF2-40B4-BE49-F238E27FC236}">
                <a16:creationId xmlns:a16="http://schemas.microsoft.com/office/drawing/2014/main" id="{1273418E-9A69-608F-2C4C-983D8617DCDD}"/>
              </a:ext>
            </a:extLst>
          </p:cNvPr>
          <p:cNvSpPr txBox="1"/>
          <p:nvPr/>
        </p:nvSpPr>
        <p:spPr>
          <a:xfrm>
            <a:off x="8309457" y="5728899"/>
            <a:ext cx="2511973" cy="276999"/>
          </a:xfrm>
          <a:prstGeom prst="rect">
            <a:avLst/>
          </a:prstGeom>
          <a:noFill/>
        </p:spPr>
        <p:txBody>
          <a:bodyPr wrap="square" rtlCol="0">
            <a:spAutoFit/>
          </a:bodyPr>
          <a:lstStyle/>
          <a:p>
            <a:r>
              <a:rPr lang="en-US" sz="1200"/>
              <a:t>Photo by Katja Anokhina</a:t>
            </a:r>
          </a:p>
        </p:txBody>
      </p:sp>
    </p:spTree>
    <p:extLst>
      <p:ext uri="{BB962C8B-B14F-4D97-AF65-F5344CB8AC3E}">
        <p14:creationId xmlns:p14="http://schemas.microsoft.com/office/powerpoint/2010/main" val="797459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1D7ED-C7EA-190A-6211-F82171B61E1C}"/>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A47B297-381F-E0DD-5230-CCA3152ECA96}"/>
              </a:ext>
            </a:extLst>
          </p:cNvPr>
          <p:cNvPicPr>
            <a:picLocks noGrp="1" noRot="1" noChangeAspect="1" noMove="1" noResize="1" noEditPoints="1" noAdjustHandles="1" noChangeArrowheads="1" noChangeShapeType="1" noCrop="1"/>
          </p:cNvPicPr>
          <p:nvPr>
            <p:ph idx="4294967295"/>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360x360">
            <a:extLst>
              <a:ext uri="{FF2B5EF4-FFF2-40B4-BE49-F238E27FC236}">
                <a16:creationId xmlns:a16="http://schemas.microsoft.com/office/drawing/2014/main" id="{B8330F6B-8F07-D3A7-957B-BF7B50F4BE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20" r="14476"/>
          <a:stretch/>
        </p:blipFill>
        <p:spPr bwMode="auto">
          <a:xfrm>
            <a:off x="3885800" y="0"/>
            <a:ext cx="4420399" cy="6519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277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3A0032AC-8C80-229B-8847-9805C260D059}"/>
              </a:ext>
            </a:extLst>
          </p:cNvPr>
          <p:cNvSpPr>
            <a:spLocks noGrp="1"/>
          </p:cNvSpPr>
          <p:nvPr/>
        </p:nvSpPr>
        <p:spPr>
          <a:xfrm>
            <a:off x="781050" y="882720"/>
            <a:ext cx="7105650" cy="834887"/>
          </a:xfrm>
          <a:prstGeom prst="rect">
            <a:avLst/>
          </a:prstGeom>
        </p:spPr>
        <p:txBody>
          <a:bodyPr vert="horz" lIns="91440" tIns="45720" rIns="91440" bIns="45720" rtlCol="0">
            <a:normAutofit/>
          </a:bodyPr>
          <a:lstStyle>
            <a:lvl1pPr marL="0" indent="0" algn="l" defTabSz="914400" rtl="0" eaLnBrk="1" latinLnBrk="0" hangingPunct="1">
              <a:lnSpc>
                <a:spcPts val="2500"/>
              </a:lnSpc>
              <a:spcBef>
                <a:spcPts val="1000"/>
              </a:spcBef>
              <a:spcAft>
                <a:spcPts val="900"/>
              </a:spcAft>
              <a:buFont typeface="Arial" panose="020B0604020202020204" pitchFamily="34" charset="0"/>
              <a:buNone/>
              <a:defRPr sz="2000" b="0" kern="1200">
                <a:solidFill>
                  <a:schemeClr val="bg2"/>
                </a:solidFill>
                <a:latin typeface="+mn-lt"/>
                <a:ea typeface="+mn-ea"/>
                <a:cs typeface="+mn-cs"/>
              </a:defRPr>
            </a:lvl1pPr>
            <a:lvl2pPr marL="457200" indent="0" algn="ctr" defTabSz="914400" rtl="0" eaLnBrk="1" latinLnBrk="0" hangingPunct="1">
              <a:lnSpc>
                <a:spcPct val="90000"/>
              </a:lnSpc>
              <a:spcBef>
                <a:spcPts val="500"/>
              </a:spcBef>
              <a:spcAft>
                <a:spcPts val="900"/>
              </a:spcAft>
              <a:buClr>
                <a:schemeClr val="bg2">
                  <a:lumMod val="60000"/>
                  <a:lumOff val="40000"/>
                </a:schemeClr>
              </a:buClr>
              <a:buSzPct val="95000"/>
              <a:buFont typeface=".Hiragino Kaku Gothic Interface W3"/>
              <a:buNone/>
              <a:defRPr sz="2000" b="0" kern="1200">
                <a:solidFill>
                  <a:schemeClr val="bg2"/>
                </a:solidFill>
                <a:latin typeface="+mn-lt"/>
                <a:ea typeface="+mn-ea"/>
                <a:cs typeface="+mn-cs"/>
              </a:defRPr>
            </a:lvl2pPr>
            <a:lvl3pPr marL="914400" indent="0" algn="ctr" defTabSz="914400" rtl="0" eaLnBrk="1" latinLnBrk="0" hangingPunct="1">
              <a:lnSpc>
                <a:spcPct val="90000"/>
              </a:lnSpc>
              <a:spcBef>
                <a:spcPts val="500"/>
              </a:spcBef>
              <a:spcAft>
                <a:spcPts val="900"/>
              </a:spcAft>
              <a:buClr>
                <a:schemeClr val="bg2">
                  <a:lumMod val="60000"/>
                  <a:lumOff val="40000"/>
                </a:schemeClr>
              </a:buClr>
              <a:buFont typeface="Arial" panose="020B0604020202020204" pitchFamily="34" charset="0"/>
              <a:buNone/>
              <a:defRPr sz="1800" b="0" kern="1200">
                <a:solidFill>
                  <a:schemeClr val="bg2"/>
                </a:solidFill>
                <a:latin typeface="+mn-lt"/>
                <a:ea typeface="+mn-ea"/>
                <a:cs typeface="+mn-cs"/>
              </a:defRPr>
            </a:lvl3pPr>
            <a:lvl4pPr marL="1371600" indent="0" algn="ctr" defTabSz="914400" rtl="0" eaLnBrk="1" latinLnBrk="0" hangingPunct="1">
              <a:lnSpc>
                <a:spcPct val="90000"/>
              </a:lnSpc>
              <a:spcBef>
                <a:spcPts val="500"/>
              </a:spcBef>
              <a:spcAft>
                <a:spcPts val="900"/>
              </a:spcAft>
              <a:buClr>
                <a:schemeClr val="bg2">
                  <a:lumMod val="60000"/>
                  <a:lumOff val="40000"/>
                </a:schemeClr>
              </a:buClr>
              <a:buSzPct val="100000"/>
              <a:buFont typeface=".Hiragino Kaku Gothic Interface W3"/>
              <a:buNone/>
              <a:defRPr sz="1600" b="0" kern="1200">
                <a:solidFill>
                  <a:schemeClr val="bg2"/>
                </a:solidFill>
                <a:latin typeface="+mn-lt"/>
                <a:ea typeface="+mn-ea"/>
                <a:cs typeface="+mn-cs"/>
              </a:defRPr>
            </a:lvl4pPr>
            <a:lvl5pPr marL="1828800" indent="0" algn="ctr" defTabSz="914400" rtl="0" eaLnBrk="1" latinLnBrk="0" hangingPunct="1">
              <a:lnSpc>
                <a:spcPct val="90000"/>
              </a:lnSpc>
              <a:spcBef>
                <a:spcPts val="500"/>
              </a:spcBef>
              <a:spcAft>
                <a:spcPts val="900"/>
              </a:spcAft>
              <a:buClr>
                <a:schemeClr val="bg2">
                  <a:lumMod val="60000"/>
                  <a:lumOff val="40000"/>
                </a:schemeClr>
              </a:buClr>
              <a:buFont typeface="Arial" panose="020B0604020202020204" pitchFamily="34" charset="0"/>
              <a:buNone/>
              <a:defRPr sz="1600" b="0" kern="1200">
                <a:solidFill>
                  <a:schemeClr val="bg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2800" b="1">
              <a:solidFill>
                <a:srgbClr val="424143"/>
              </a:solidFill>
              <a:latin typeface="Arial" panose="020B0604020202020204" pitchFamily="34" charset="0"/>
              <a:cs typeface="Arial" panose="020B0604020202020204" pitchFamily="34" charset="0"/>
            </a:endParaRPr>
          </a:p>
        </p:txBody>
      </p:sp>
      <p:sp>
        <p:nvSpPr>
          <p:cNvPr id="12" name="Subtitle 2">
            <a:extLst>
              <a:ext uri="{FF2B5EF4-FFF2-40B4-BE49-F238E27FC236}">
                <a16:creationId xmlns:a16="http://schemas.microsoft.com/office/drawing/2014/main" id="{48535CD9-ED81-0000-CDD6-37A5FA158B1F}"/>
              </a:ext>
            </a:extLst>
          </p:cNvPr>
          <p:cNvSpPr>
            <a:spLocks noGrp="1"/>
          </p:cNvSpPr>
          <p:nvPr/>
        </p:nvSpPr>
        <p:spPr>
          <a:xfrm>
            <a:off x="865891" y="892147"/>
            <a:ext cx="7105650" cy="834887"/>
          </a:xfrm>
          <a:prstGeom prst="rect">
            <a:avLst/>
          </a:prstGeom>
        </p:spPr>
        <p:txBody>
          <a:bodyPr vert="horz" lIns="91440" tIns="45720" rIns="91440" bIns="45720" rtlCol="0">
            <a:normAutofit/>
          </a:bodyPr>
          <a:lstStyle>
            <a:lvl1pPr marL="0" indent="0" algn="l" defTabSz="914400" rtl="0" eaLnBrk="1" latinLnBrk="0" hangingPunct="1">
              <a:lnSpc>
                <a:spcPts val="2500"/>
              </a:lnSpc>
              <a:spcBef>
                <a:spcPts val="1000"/>
              </a:spcBef>
              <a:spcAft>
                <a:spcPts val="900"/>
              </a:spcAft>
              <a:buFont typeface="Arial" panose="020B0604020202020204" pitchFamily="34" charset="0"/>
              <a:buNone/>
              <a:defRPr sz="2000" b="0" kern="1200">
                <a:solidFill>
                  <a:schemeClr val="bg2"/>
                </a:solidFill>
                <a:latin typeface="+mn-lt"/>
                <a:ea typeface="+mn-ea"/>
                <a:cs typeface="+mn-cs"/>
              </a:defRPr>
            </a:lvl1pPr>
            <a:lvl2pPr marL="457200" indent="0" algn="ctr" defTabSz="914400" rtl="0" eaLnBrk="1" latinLnBrk="0" hangingPunct="1">
              <a:lnSpc>
                <a:spcPct val="90000"/>
              </a:lnSpc>
              <a:spcBef>
                <a:spcPts val="500"/>
              </a:spcBef>
              <a:spcAft>
                <a:spcPts val="900"/>
              </a:spcAft>
              <a:buClr>
                <a:schemeClr val="bg2">
                  <a:lumMod val="60000"/>
                  <a:lumOff val="40000"/>
                </a:schemeClr>
              </a:buClr>
              <a:buSzPct val="95000"/>
              <a:buFont typeface=".Hiragino Kaku Gothic Interface W3"/>
              <a:buNone/>
              <a:defRPr sz="2000" b="0" kern="1200">
                <a:solidFill>
                  <a:schemeClr val="bg2"/>
                </a:solidFill>
                <a:latin typeface="+mn-lt"/>
                <a:ea typeface="+mn-ea"/>
                <a:cs typeface="+mn-cs"/>
              </a:defRPr>
            </a:lvl2pPr>
            <a:lvl3pPr marL="914400" indent="0" algn="ctr" defTabSz="914400" rtl="0" eaLnBrk="1" latinLnBrk="0" hangingPunct="1">
              <a:lnSpc>
                <a:spcPct val="90000"/>
              </a:lnSpc>
              <a:spcBef>
                <a:spcPts val="500"/>
              </a:spcBef>
              <a:spcAft>
                <a:spcPts val="900"/>
              </a:spcAft>
              <a:buClr>
                <a:schemeClr val="bg2">
                  <a:lumMod val="60000"/>
                  <a:lumOff val="40000"/>
                </a:schemeClr>
              </a:buClr>
              <a:buFont typeface="Arial" panose="020B0604020202020204" pitchFamily="34" charset="0"/>
              <a:buNone/>
              <a:defRPr sz="1800" b="0" kern="1200">
                <a:solidFill>
                  <a:schemeClr val="bg2"/>
                </a:solidFill>
                <a:latin typeface="+mn-lt"/>
                <a:ea typeface="+mn-ea"/>
                <a:cs typeface="+mn-cs"/>
              </a:defRPr>
            </a:lvl3pPr>
            <a:lvl4pPr marL="1371600" indent="0" algn="ctr" defTabSz="914400" rtl="0" eaLnBrk="1" latinLnBrk="0" hangingPunct="1">
              <a:lnSpc>
                <a:spcPct val="90000"/>
              </a:lnSpc>
              <a:spcBef>
                <a:spcPts val="500"/>
              </a:spcBef>
              <a:spcAft>
                <a:spcPts val="900"/>
              </a:spcAft>
              <a:buClr>
                <a:schemeClr val="bg2">
                  <a:lumMod val="60000"/>
                  <a:lumOff val="40000"/>
                </a:schemeClr>
              </a:buClr>
              <a:buSzPct val="100000"/>
              <a:buFont typeface=".Hiragino Kaku Gothic Interface W3"/>
              <a:buNone/>
              <a:defRPr sz="1600" b="0" kern="1200">
                <a:solidFill>
                  <a:schemeClr val="bg2"/>
                </a:solidFill>
                <a:latin typeface="+mn-lt"/>
                <a:ea typeface="+mn-ea"/>
                <a:cs typeface="+mn-cs"/>
              </a:defRPr>
            </a:lvl4pPr>
            <a:lvl5pPr marL="1828800" indent="0" algn="ctr" defTabSz="914400" rtl="0" eaLnBrk="1" latinLnBrk="0" hangingPunct="1">
              <a:lnSpc>
                <a:spcPct val="90000"/>
              </a:lnSpc>
              <a:spcBef>
                <a:spcPts val="500"/>
              </a:spcBef>
              <a:spcAft>
                <a:spcPts val="900"/>
              </a:spcAft>
              <a:buClr>
                <a:schemeClr val="bg2">
                  <a:lumMod val="60000"/>
                  <a:lumOff val="40000"/>
                </a:schemeClr>
              </a:buClr>
              <a:buFont typeface="Arial" panose="020B0604020202020204" pitchFamily="34" charset="0"/>
              <a:buNone/>
              <a:defRPr sz="1600" b="0" kern="1200">
                <a:solidFill>
                  <a:schemeClr val="bg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a:solidFill>
                  <a:schemeClr val="tx1"/>
                </a:solidFill>
                <a:latin typeface="Arial" panose="020B0604020202020204" pitchFamily="34" charset="0"/>
                <a:cs typeface="Arial" panose="020B0604020202020204" pitchFamily="34" charset="0"/>
              </a:rPr>
              <a:t>ITEC Stages</a:t>
            </a:r>
          </a:p>
        </p:txBody>
      </p:sp>
      <p:pic>
        <p:nvPicPr>
          <p:cNvPr id="13" name="Picture 12">
            <a:extLst>
              <a:ext uri="{FF2B5EF4-FFF2-40B4-BE49-F238E27FC236}">
                <a16:creationId xmlns:a16="http://schemas.microsoft.com/office/drawing/2014/main" id="{8A7DC802-19D2-073B-AA9D-3C46563DA41A}"/>
              </a:ext>
            </a:extLst>
          </p:cNvPr>
          <p:cNvPicPr>
            <a:picLocks noChangeAspect="1"/>
          </p:cNvPicPr>
          <p:nvPr/>
        </p:nvPicPr>
        <p:blipFill>
          <a:blip r:embed="rId2"/>
          <a:stretch>
            <a:fillRect/>
          </a:stretch>
        </p:blipFill>
        <p:spPr>
          <a:xfrm>
            <a:off x="1198606" y="2864709"/>
            <a:ext cx="1692875" cy="1692875"/>
          </a:xfrm>
          <a:prstGeom prst="rect">
            <a:avLst/>
          </a:prstGeom>
        </p:spPr>
      </p:pic>
      <p:pic>
        <p:nvPicPr>
          <p:cNvPr id="14" name="Picture 13">
            <a:extLst>
              <a:ext uri="{FF2B5EF4-FFF2-40B4-BE49-F238E27FC236}">
                <a16:creationId xmlns:a16="http://schemas.microsoft.com/office/drawing/2014/main" id="{62F5428C-6309-1097-4C4E-6082369A9290}"/>
              </a:ext>
            </a:extLst>
          </p:cNvPr>
          <p:cNvPicPr>
            <a:picLocks noChangeAspect="1"/>
          </p:cNvPicPr>
          <p:nvPr/>
        </p:nvPicPr>
        <p:blipFill>
          <a:blip r:embed="rId3"/>
          <a:stretch>
            <a:fillRect/>
          </a:stretch>
        </p:blipFill>
        <p:spPr>
          <a:xfrm>
            <a:off x="3299254" y="2864709"/>
            <a:ext cx="1692876" cy="1692876"/>
          </a:xfrm>
          <a:prstGeom prst="rect">
            <a:avLst/>
          </a:prstGeom>
        </p:spPr>
      </p:pic>
      <p:pic>
        <p:nvPicPr>
          <p:cNvPr id="15" name="Picture 14">
            <a:extLst>
              <a:ext uri="{FF2B5EF4-FFF2-40B4-BE49-F238E27FC236}">
                <a16:creationId xmlns:a16="http://schemas.microsoft.com/office/drawing/2014/main" id="{BBA84BA1-AE76-04EB-327E-87F7A584C37C}"/>
              </a:ext>
            </a:extLst>
          </p:cNvPr>
          <p:cNvPicPr>
            <a:picLocks noChangeAspect="1"/>
          </p:cNvPicPr>
          <p:nvPr/>
        </p:nvPicPr>
        <p:blipFill>
          <a:blip r:embed="rId4"/>
          <a:stretch>
            <a:fillRect/>
          </a:stretch>
        </p:blipFill>
        <p:spPr>
          <a:xfrm>
            <a:off x="5399903" y="2864709"/>
            <a:ext cx="1692875" cy="1692875"/>
          </a:xfrm>
          <a:prstGeom prst="rect">
            <a:avLst/>
          </a:prstGeom>
        </p:spPr>
      </p:pic>
      <p:pic>
        <p:nvPicPr>
          <p:cNvPr id="16" name="Picture 15">
            <a:extLst>
              <a:ext uri="{FF2B5EF4-FFF2-40B4-BE49-F238E27FC236}">
                <a16:creationId xmlns:a16="http://schemas.microsoft.com/office/drawing/2014/main" id="{6AD02067-3694-9D67-13B1-2FB416F682AA}"/>
              </a:ext>
            </a:extLst>
          </p:cNvPr>
          <p:cNvPicPr>
            <a:picLocks noChangeAspect="1"/>
          </p:cNvPicPr>
          <p:nvPr/>
        </p:nvPicPr>
        <p:blipFill>
          <a:blip r:embed="rId5"/>
          <a:stretch>
            <a:fillRect/>
          </a:stretch>
        </p:blipFill>
        <p:spPr>
          <a:xfrm>
            <a:off x="7500551" y="2864709"/>
            <a:ext cx="1692875" cy="1692875"/>
          </a:xfrm>
          <a:prstGeom prst="rect">
            <a:avLst/>
          </a:prstGeom>
        </p:spPr>
      </p:pic>
      <p:pic>
        <p:nvPicPr>
          <p:cNvPr id="17" name="Picture 16">
            <a:extLst>
              <a:ext uri="{FF2B5EF4-FFF2-40B4-BE49-F238E27FC236}">
                <a16:creationId xmlns:a16="http://schemas.microsoft.com/office/drawing/2014/main" id="{5AD97273-A601-EC84-4CE5-B9C405CDF6CC}"/>
              </a:ext>
            </a:extLst>
          </p:cNvPr>
          <p:cNvPicPr>
            <a:picLocks noChangeAspect="1"/>
          </p:cNvPicPr>
          <p:nvPr/>
        </p:nvPicPr>
        <p:blipFill>
          <a:blip r:embed="rId6"/>
          <a:stretch>
            <a:fillRect/>
          </a:stretch>
        </p:blipFill>
        <p:spPr>
          <a:xfrm>
            <a:off x="9601199" y="2864709"/>
            <a:ext cx="1692875" cy="1692875"/>
          </a:xfrm>
          <a:prstGeom prst="rect">
            <a:avLst/>
          </a:prstGeom>
        </p:spPr>
      </p:pic>
    </p:spTree>
    <p:extLst>
      <p:ext uri="{BB962C8B-B14F-4D97-AF65-F5344CB8AC3E}">
        <p14:creationId xmlns:p14="http://schemas.microsoft.com/office/powerpoint/2010/main" val="423964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84D92DF-0D5F-1E70-039F-74CD4DA22D8A}"/>
              </a:ext>
            </a:extLst>
          </p:cNvPr>
          <p:cNvSpPr>
            <a:spLocks noGrp="1"/>
          </p:cNvSpPr>
          <p:nvPr/>
        </p:nvSpPr>
        <p:spPr>
          <a:xfrm>
            <a:off x="781050" y="882720"/>
            <a:ext cx="7105650" cy="834887"/>
          </a:xfrm>
          <a:prstGeom prst="rect">
            <a:avLst/>
          </a:prstGeom>
        </p:spPr>
        <p:txBody>
          <a:bodyPr vert="horz" lIns="91440" tIns="45720" rIns="91440" bIns="45720" rtlCol="0">
            <a:normAutofit/>
          </a:bodyPr>
          <a:lstStyle>
            <a:lvl1pPr marL="0" indent="0" algn="l" defTabSz="914400" rtl="0" eaLnBrk="1" latinLnBrk="0" hangingPunct="1">
              <a:lnSpc>
                <a:spcPts val="2500"/>
              </a:lnSpc>
              <a:spcBef>
                <a:spcPts val="1000"/>
              </a:spcBef>
              <a:spcAft>
                <a:spcPts val="900"/>
              </a:spcAft>
              <a:buFont typeface="Arial" panose="020B0604020202020204" pitchFamily="34" charset="0"/>
              <a:buNone/>
              <a:defRPr sz="2000" b="0" kern="1200">
                <a:solidFill>
                  <a:schemeClr val="bg2"/>
                </a:solidFill>
                <a:latin typeface="+mn-lt"/>
                <a:ea typeface="+mn-ea"/>
                <a:cs typeface="+mn-cs"/>
              </a:defRPr>
            </a:lvl1pPr>
            <a:lvl2pPr marL="457200" indent="0" algn="ctr" defTabSz="914400" rtl="0" eaLnBrk="1" latinLnBrk="0" hangingPunct="1">
              <a:lnSpc>
                <a:spcPct val="90000"/>
              </a:lnSpc>
              <a:spcBef>
                <a:spcPts val="500"/>
              </a:spcBef>
              <a:spcAft>
                <a:spcPts val="900"/>
              </a:spcAft>
              <a:buClr>
                <a:schemeClr val="bg2">
                  <a:lumMod val="60000"/>
                  <a:lumOff val="40000"/>
                </a:schemeClr>
              </a:buClr>
              <a:buSzPct val="95000"/>
              <a:buFont typeface=".Hiragino Kaku Gothic Interface W3"/>
              <a:buNone/>
              <a:defRPr sz="2000" b="0" kern="1200">
                <a:solidFill>
                  <a:schemeClr val="bg2"/>
                </a:solidFill>
                <a:latin typeface="+mn-lt"/>
                <a:ea typeface="+mn-ea"/>
                <a:cs typeface="+mn-cs"/>
              </a:defRPr>
            </a:lvl2pPr>
            <a:lvl3pPr marL="914400" indent="0" algn="ctr" defTabSz="914400" rtl="0" eaLnBrk="1" latinLnBrk="0" hangingPunct="1">
              <a:lnSpc>
                <a:spcPct val="90000"/>
              </a:lnSpc>
              <a:spcBef>
                <a:spcPts val="500"/>
              </a:spcBef>
              <a:spcAft>
                <a:spcPts val="900"/>
              </a:spcAft>
              <a:buClr>
                <a:schemeClr val="bg2">
                  <a:lumMod val="60000"/>
                  <a:lumOff val="40000"/>
                </a:schemeClr>
              </a:buClr>
              <a:buFont typeface="Arial" panose="020B0604020202020204" pitchFamily="34" charset="0"/>
              <a:buNone/>
              <a:defRPr sz="1800" b="0" kern="1200">
                <a:solidFill>
                  <a:schemeClr val="bg2"/>
                </a:solidFill>
                <a:latin typeface="+mn-lt"/>
                <a:ea typeface="+mn-ea"/>
                <a:cs typeface="+mn-cs"/>
              </a:defRPr>
            </a:lvl3pPr>
            <a:lvl4pPr marL="1371600" indent="0" algn="ctr" defTabSz="914400" rtl="0" eaLnBrk="1" latinLnBrk="0" hangingPunct="1">
              <a:lnSpc>
                <a:spcPct val="90000"/>
              </a:lnSpc>
              <a:spcBef>
                <a:spcPts val="500"/>
              </a:spcBef>
              <a:spcAft>
                <a:spcPts val="900"/>
              </a:spcAft>
              <a:buClr>
                <a:schemeClr val="bg2">
                  <a:lumMod val="60000"/>
                  <a:lumOff val="40000"/>
                </a:schemeClr>
              </a:buClr>
              <a:buSzPct val="100000"/>
              <a:buFont typeface=".Hiragino Kaku Gothic Interface W3"/>
              <a:buNone/>
              <a:defRPr sz="1600" b="0" kern="1200">
                <a:solidFill>
                  <a:schemeClr val="bg2"/>
                </a:solidFill>
                <a:latin typeface="+mn-lt"/>
                <a:ea typeface="+mn-ea"/>
                <a:cs typeface="+mn-cs"/>
              </a:defRPr>
            </a:lvl4pPr>
            <a:lvl5pPr marL="1828800" indent="0" algn="ctr" defTabSz="914400" rtl="0" eaLnBrk="1" latinLnBrk="0" hangingPunct="1">
              <a:lnSpc>
                <a:spcPct val="90000"/>
              </a:lnSpc>
              <a:spcBef>
                <a:spcPts val="500"/>
              </a:spcBef>
              <a:spcAft>
                <a:spcPts val="900"/>
              </a:spcAft>
              <a:buClr>
                <a:schemeClr val="bg2">
                  <a:lumMod val="60000"/>
                  <a:lumOff val="40000"/>
                </a:schemeClr>
              </a:buClr>
              <a:buFont typeface="Arial" panose="020B0604020202020204" pitchFamily="34" charset="0"/>
              <a:buNone/>
              <a:defRPr sz="1600" b="0" kern="1200">
                <a:solidFill>
                  <a:schemeClr val="bg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2800" b="1">
              <a:solidFill>
                <a:srgbClr val="424143"/>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3B64D9D3-0ACF-50AF-6A70-1B2699D39F4A}"/>
              </a:ext>
            </a:extLst>
          </p:cNvPr>
          <p:cNvSpPr txBox="1">
            <a:spLocks/>
          </p:cNvSpPr>
          <p:nvPr/>
        </p:nvSpPr>
        <p:spPr>
          <a:xfrm>
            <a:off x="838200" y="77860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cs typeface="Arial" panose="020B0604020202020204" pitchFamily="34" charset="0"/>
              </a:rPr>
              <a:t>Stage One:</a:t>
            </a:r>
            <a:br>
              <a:rPr lang="en-US" sz="3200" b="1">
                <a:cs typeface="Arial" panose="020B0604020202020204" pitchFamily="34" charset="0"/>
              </a:rPr>
            </a:br>
            <a:r>
              <a:rPr lang="en-US" sz="3200" b="1">
                <a:cs typeface="Arial" panose="020B0604020202020204" pitchFamily="34" charset="0"/>
              </a:rPr>
              <a:t>Leadership Discernment and Direction </a:t>
            </a:r>
          </a:p>
        </p:txBody>
      </p:sp>
      <p:sp>
        <p:nvSpPr>
          <p:cNvPr id="5" name="Content Placeholder 2">
            <a:extLst>
              <a:ext uri="{FF2B5EF4-FFF2-40B4-BE49-F238E27FC236}">
                <a16:creationId xmlns:a16="http://schemas.microsoft.com/office/drawing/2014/main" id="{6EDF9B1A-88DC-C56A-DBD9-D6BF3ED6ED3B}"/>
              </a:ext>
            </a:extLst>
          </p:cNvPr>
          <p:cNvSpPr txBox="1">
            <a:spLocks/>
          </p:cNvSpPr>
          <p:nvPr/>
        </p:nvSpPr>
        <p:spPr>
          <a:xfrm>
            <a:off x="838200" y="1866862"/>
            <a:ext cx="7727066" cy="38290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Leadership Buy-in, Commitment and Direction to a Responsible AI Strategic Initiative</a:t>
            </a:r>
          </a:p>
          <a:p>
            <a:r>
              <a:rPr lang="en-US" sz="2000"/>
              <a:t>Identification of an AI Ethics Champion</a:t>
            </a:r>
          </a:p>
          <a:p>
            <a:r>
              <a:rPr lang="en-US" sz="2000"/>
              <a:t>Technology Ethics Literacy for the Board and Senior Management</a:t>
            </a:r>
          </a:p>
          <a:p>
            <a:pPr lvl="1"/>
            <a:r>
              <a:rPr lang="en-US" sz="2000"/>
              <a:t>Ethics in Tech Practice</a:t>
            </a:r>
          </a:p>
          <a:p>
            <a:pPr lvl="1"/>
            <a:r>
              <a:rPr lang="en-US" sz="2000"/>
              <a:t>AI Ethics</a:t>
            </a:r>
          </a:p>
          <a:p>
            <a:r>
              <a:rPr lang="en-US" sz="2000"/>
              <a:t>Technology Ethics Policy Statement</a:t>
            </a:r>
          </a:p>
          <a:p>
            <a:pPr lvl="1"/>
            <a:r>
              <a:rPr lang="en-US" sz="2000"/>
              <a:t>AI Ethics Policy Statement</a:t>
            </a:r>
          </a:p>
          <a:p>
            <a:pPr marL="0" indent="0">
              <a:buFont typeface="Arial" panose="020B0604020202020204" pitchFamily="34" charset="0"/>
              <a:buNone/>
            </a:pPr>
            <a:endParaRPr lang="en-US"/>
          </a:p>
          <a:p>
            <a:pPr marL="0" indent="0">
              <a:buFont typeface="Arial" panose="020B0604020202020204" pitchFamily="34" charset="0"/>
              <a:buNone/>
            </a:pPr>
            <a:endParaRPr lang="en-US"/>
          </a:p>
        </p:txBody>
      </p:sp>
      <p:sp>
        <p:nvSpPr>
          <p:cNvPr id="6" name="TextBox 5">
            <a:extLst>
              <a:ext uri="{FF2B5EF4-FFF2-40B4-BE49-F238E27FC236}">
                <a16:creationId xmlns:a16="http://schemas.microsoft.com/office/drawing/2014/main" id="{B47B18DB-56CD-E336-3F22-B5E51043CC4E}"/>
              </a:ext>
            </a:extLst>
          </p:cNvPr>
          <p:cNvSpPr txBox="1"/>
          <p:nvPr/>
        </p:nvSpPr>
        <p:spPr>
          <a:xfrm>
            <a:off x="8565266" y="6146152"/>
            <a:ext cx="3147349" cy="261610"/>
          </a:xfrm>
          <a:prstGeom prst="rect">
            <a:avLst/>
          </a:prstGeom>
          <a:noFill/>
        </p:spPr>
        <p:txBody>
          <a:bodyPr wrap="square" rtlCol="0">
            <a:spAutoFit/>
          </a:bodyPr>
          <a:lstStyle/>
          <a:p>
            <a:r>
              <a:rPr lang="en-US" sz="1100">
                <a:solidFill>
                  <a:schemeClr val="bg2">
                    <a:lumMod val="75000"/>
                  </a:schemeClr>
                </a:solidFill>
              </a:rPr>
              <a:t>Embedding technology ethics in organizations</a:t>
            </a:r>
          </a:p>
        </p:txBody>
      </p:sp>
      <p:pic>
        <p:nvPicPr>
          <p:cNvPr id="7" name="Picture 6">
            <a:extLst>
              <a:ext uri="{FF2B5EF4-FFF2-40B4-BE49-F238E27FC236}">
                <a16:creationId xmlns:a16="http://schemas.microsoft.com/office/drawing/2014/main" id="{2163A240-9381-A1D0-2023-A4289547D073}"/>
              </a:ext>
            </a:extLst>
          </p:cNvPr>
          <p:cNvPicPr>
            <a:picLocks noChangeAspect="1"/>
          </p:cNvPicPr>
          <p:nvPr/>
        </p:nvPicPr>
        <p:blipFill>
          <a:blip r:embed="rId2"/>
          <a:stretch>
            <a:fillRect/>
          </a:stretch>
        </p:blipFill>
        <p:spPr>
          <a:xfrm>
            <a:off x="9022179" y="2386176"/>
            <a:ext cx="2690436" cy="2397652"/>
          </a:xfrm>
          <a:prstGeom prst="rect">
            <a:avLst/>
          </a:prstGeom>
        </p:spPr>
      </p:pic>
    </p:spTree>
    <p:extLst>
      <p:ext uri="{BB962C8B-B14F-4D97-AF65-F5344CB8AC3E}">
        <p14:creationId xmlns:p14="http://schemas.microsoft.com/office/powerpoint/2010/main" val="20341463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B6011FDF0BC141B3BBB548A0DF5FEA" ma:contentTypeVersion="16" ma:contentTypeDescription="Create a new document." ma:contentTypeScope="" ma:versionID="0a691e2bd167f568ca44b3dd899aa71f">
  <xsd:schema xmlns:xsd="http://www.w3.org/2001/XMLSchema" xmlns:xs="http://www.w3.org/2001/XMLSchema" xmlns:p="http://schemas.microsoft.com/office/2006/metadata/properties" xmlns:ns2="7676728a-ca56-4c68-8dcd-9d6a52b4f2e9" xmlns:ns3="a39504e0-b2f9-40dc-af41-71db898728e8" targetNamespace="http://schemas.microsoft.com/office/2006/metadata/properties" ma:root="true" ma:fieldsID="e3bcf78b0b64799944b582c41a646b5c" ns2:_="" ns3:_="">
    <xsd:import namespace="7676728a-ca56-4c68-8dcd-9d6a52b4f2e9"/>
    <xsd:import namespace="a39504e0-b2f9-40dc-af41-71db898728e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2:Imagedescrip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76728a-ca56-4c68-8dcd-9d6a52b4f2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5195bc7-5cc9-4940-8617-59e9b00e0b8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Imagedescription" ma:index="19" nillable="true" ma:displayName="Image description" ma:format="Dropdown" ma:internalName="Imagedescription">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39504e0-b2f9-40dc-af41-71db898728e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ee3deeb-92e7-47af-a102-108654926692}" ma:internalName="TaxCatchAll" ma:showField="CatchAllData" ma:web="a39504e0-b2f9-40dc-af41-71db898728e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3E7C75-C749-4234-99A4-5FDD2F3C4F38}"/>
</file>

<file path=customXml/itemProps2.xml><?xml version="1.0" encoding="utf-8"?>
<ds:datastoreItem xmlns:ds="http://schemas.openxmlformats.org/officeDocument/2006/customXml" ds:itemID="{6EF52C13-301B-4C06-B656-F8FFE8424EAB}"/>
</file>

<file path=docProps/app.xml><?xml version="1.0" encoding="utf-8"?>
<Properties xmlns="http://schemas.openxmlformats.org/officeDocument/2006/extended-properties" xmlns:vt="http://schemas.openxmlformats.org/officeDocument/2006/docPropsVTypes">
  <TotalTime>1</TotalTime>
  <Words>2778</Words>
  <Application>Microsoft Office PowerPoint</Application>
  <PresentationFormat>Widescreen</PresentationFormat>
  <Paragraphs>388</Paragraphs>
  <Slides>43</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Aptos</vt:lpstr>
      <vt:lpstr>Aptos Display</vt:lpstr>
      <vt:lpstr>Arial</vt:lpstr>
      <vt:lpstr>Arial Narrow</vt:lpstr>
      <vt:lpstr>Calibri</vt:lpstr>
      <vt:lpstr>Century Gothic</vt:lpstr>
      <vt:lpstr>Charter</vt:lpstr>
      <vt:lpstr>Garamond</vt:lpstr>
      <vt:lpstr>Office Theme</vt:lpstr>
      <vt:lpstr>PowerPoint Presentation</vt:lpstr>
      <vt:lpstr>Ethics in the Age of Disruptive Technologies</vt:lpstr>
      <vt:lpstr>“What has struck me and has been really remarkable is that the conversation around AI has remained very bipartisan.”  Anna Makanju, vice president of global affairs, OpenAI</vt:lpstr>
      <vt:lpstr>  “Both parties hate it.”  Sam Altman, CEO, OpenAI </vt:lpstr>
      <vt:lpstr>PowerPoint Presentation</vt:lpstr>
      <vt:lpstr>PowerPoint Presentation</vt:lpstr>
      <vt:lpstr>PowerPoint Presentation</vt:lpstr>
      <vt:lpstr>PowerPoint Presentation</vt:lpstr>
      <vt:lpstr>PowerPoint Presentation</vt:lpstr>
      <vt:lpstr>“Literally every meeting I go to with a CEO, I ask the question: ‘Who in your organization is responsible for Responsible AI? And can they tell you, when you call, where AI is being used, what the risks are, and how they’re being monitored?’   And right now it’s about a 90% hit that they don’t have that person.”  Julie Sweet, CEO, Accenture </vt:lpstr>
      <vt:lpstr>Stage Two: Culture and Management Practices Assessment</vt:lpstr>
      <vt:lpstr>Culture Framework</vt:lpstr>
      <vt:lpstr>PowerPoint Presentation</vt:lpstr>
      <vt:lpstr>Conditions favoring ethics</vt:lpstr>
      <vt:lpstr>Stage Three: Responsible Technology Governance Framework Definition</vt:lpstr>
      <vt:lpstr>Stage Four (a): Mindset and Culture Management</vt:lpstr>
      <vt:lpstr>Stage Four (b): Product and Service Life Cycle Management System</vt:lpstr>
      <vt:lpstr>PowerPoint Presentation</vt:lpstr>
      <vt:lpstr>PowerPoint Presentation</vt:lpstr>
      <vt:lpstr>PowerPoint Presentation</vt:lpstr>
      <vt:lpstr>PowerPoint Presentation</vt:lpstr>
      <vt:lpstr>Stage Five: Responsible Technology Management Ongoing Operations &amp; Continuous Improvement</vt:lpstr>
      <vt:lpstr>Anchoring Principle</vt:lpstr>
      <vt:lpstr>The Common Good</vt:lpstr>
      <vt:lpstr>Guiding Principles</vt:lpstr>
      <vt:lpstr>Common Pillars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“Note on the illustration: The illustration for this story has been produced using generative AI. We identified two main concerns using AI for artwork: the ethics of attribution and of transparency. On transparency, we designed our prompts to ensure the resulting illustration is not mistaken for photojournalism or as depicting actual events or people. On the ethical pitfall of using generative AI models which exploit the creative efforts of humans without attribution, we chose the software deliberatively. Adobe’s Firefly is trained on content from its own stock library. This meant the compositional output would be more limited in range, a trade-off we considered less consequential than the exploitation of others’ labour.  ChathamHouse.org</vt:lpstr>
      <vt:lpstr>Board Room Conversations</vt:lpstr>
      <vt:lpstr>PowerPoint Presentation</vt:lpstr>
      <vt:lpstr>PowerPoint Presentation</vt:lpstr>
      <vt:lpstr>Sample AI Metrics for the Board</vt:lpstr>
      <vt:lpstr>Sample AI Metrics for the Board</vt:lpstr>
      <vt:lpstr>Sample AI Metrics for the Board</vt:lpstr>
      <vt:lpstr>Sample AI Metrics for the Board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Ellie Larson</dc:creator>
  <cp:lastModifiedBy>Ellie Larson</cp:lastModifiedBy>
  <cp:revision>1</cp:revision>
  <dcterms:created xsi:type="dcterms:W3CDTF">2024-02-29T16:33:52Z</dcterms:created>
  <dcterms:modified xsi:type="dcterms:W3CDTF">2024-02-29T16:35:01Z</dcterms:modified>
</cp:coreProperties>
</file>