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4"/>
  </p:sldMasterIdLst>
  <p:notesMasterIdLst>
    <p:notesMasterId r:id="rId33"/>
  </p:notesMasterIdLst>
  <p:handoutMasterIdLst>
    <p:handoutMasterId r:id="rId34"/>
  </p:handoutMasterIdLst>
  <p:sldIdLst>
    <p:sldId id="2147471104" r:id="rId5"/>
    <p:sldId id="2147471111" r:id="rId6"/>
    <p:sldId id="2147471110" r:id="rId7"/>
    <p:sldId id="2147471109" r:id="rId8"/>
    <p:sldId id="2147471108" r:id="rId9"/>
    <p:sldId id="2147471107" r:id="rId10"/>
    <p:sldId id="2147471106" r:id="rId11"/>
    <p:sldId id="485" r:id="rId12"/>
    <p:sldId id="484" r:id="rId13"/>
    <p:sldId id="483" r:id="rId14"/>
    <p:sldId id="482" r:id="rId15"/>
    <p:sldId id="481" r:id="rId16"/>
    <p:sldId id="480" r:id="rId17"/>
    <p:sldId id="479" r:id="rId18"/>
    <p:sldId id="478" r:id="rId19"/>
    <p:sldId id="477" r:id="rId20"/>
    <p:sldId id="476" r:id="rId21"/>
    <p:sldId id="475" r:id="rId22"/>
    <p:sldId id="474" r:id="rId23"/>
    <p:sldId id="473" r:id="rId24"/>
    <p:sldId id="472" r:id="rId25"/>
    <p:sldId id="471" r:id="rId26"/>
    <p:sldId id="470" r:id="rId27"/>
    <p:sldId id="469" r:id="rId28"/>
    <p:sldId id="468" r:id="rId29"/>
    <p:sldId id="467" r:id="rId30"/>
    <p:sldId id="466" r:id="rId31"/>
    <p:sldId id="465" r:id="rId32"/>
  </p:sldIdLst>
  <p:sldSz cx="24384000" cy="13716000"/>
  <p:notesSz cx="6858000" cy="9144000"/>
  <p:defaultTextStyle>
    <a:defPPr>
      <a:defRPr lang="en-US"/>
    </a:defPPr>
    <a:lvl1pPr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1pPr>
    <a:lvl2pPr marL="457200" indent="-2286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2pPr>
    <a:lvl3pPr marL="914400" indent="-4572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3pPr>
    <a:lvl4pPr marL="1371600" indent="-6858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4pPr>
    <a:lvl5pPr marL="1828800" indent="-9144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5pPr>
    <a:lvl6pPr marL="2286000" algn="l" defTabSz="914400" rtl="0" eaLnBrk="1" latinLnBrk="0" hangingPunct="1">
      <a:defRPr sz="2000" kern="1200">
        <a:solidFill>
          <a:srgbClr val="74808C"/>
        </a:solidFill>
        <a:latin typeface="Poppins" charset="0"/>
        <a:ea typeface="Poppins" charset="0"/>
        <a:cs typeface="Poppins" charset="0"/>
        <a:sym typeface="Poppins" charset="0"/>
      </a:defRPr>
    </a:lvl6pPr>
    <a:lvl7pPr marL="2743200" algn="l" defTabSz="914400" rtl="0" eaLnBrk="1" latinLnBrk="0" hangingPunct="1">
      <a:defRPr sz="2000" kern="1200">
        <a:solidFill>
          <a:srgbClr val="74808C"/>
        </a:solidFill>
        <a:latin typeface="Poppins" charset="0"/>
        <a:ea typeface="Poppins" charset="0"/>
        <a:cs typeface="Poppins" charset="0"/>
        <a:sym typeface="Poppins" charset="0"/>
      </a:defRPr>
    </a:lvl7pPr>
    <a:lvl8pPr marL="3200400" algn="l" defTabSz="914400" rtl="0" eaLnBrk="1" latinLnBrk="0" hangingPunct="1">
      <a:defRPr sz="2000" kern="1200">
        <a:solidFill>
          <a:srgbClr val="74808C"/>
        </a:solidFill>
        <a:latin typeface="Poppins" charset="0"/>
        <a:ea typeface="Poppins" charset="0"/>
        <a:cs typeface="Poppins" charset="0"/>
        <a:sym typeface="Poppins" charset="0"/>
      </a:defRPr>
    </a:lvl8pPr>
    <a:lvl9pPr marL="3657600" algn="l" defTabSz="914400" rtl="0" eaLnBrk="1" latinLnBrk="0" hangingPunct="1">
      <a:defRPr sz="2000" kern="1200">
        <a:solidFill>
          <a:srgbClr val="74808C"/>
        </a:solidFill>
        <a:latin typeface="Poppins" charset="0"/>
        <a:ea typeface="Poppins" charset="0"/>
        <a:cs typeface="Poppins" charset="0"/>
        <a:sym typeface="Poppins" charset="0"/>
      </a:defRPr>
    </a:lvl9pPr>
  </p:defaultTextStyle>
  <p:extLst>
    <p:ext uri="{EFAFB233-063F-42B5-8137-9DF3F51BA10A}">
      <p15:sldGuideLst xmlns:p15="http://schemas.microsoft.com/office/powerpoint/2012/main">
        <p15:guide id="1" pos="740">
          <p15:clr>
            <a:srgbClr val="A4A3A4"/>
          </p15:clr>
        </p15:guide>
        <p15:guide id="2" orient="horz" pos="691">
          <p15:clr>
            <a:srgbClr val="A4A3A4"/>
          </p15:clr>
        </p15:guide>
        <p15:guide id="3" orient="horz" pos="7903" userDrawn="1">
          <p15:clr>
            <a:srgbClr val="A4A3A4"/>
          </p15:clr>
        </p15:guide>
        <p15:guide id="4" pos="14620">
          <p15:clr>
            <a:srgbClr val="A4A3A4"/>
          </p15:clr>
        </p15:guide>
        <p15:guide id="5"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92829"/>
    <a:srgbClr val="C4CBD1"/>
    <a:srgbClr val="416FFE"/>
    <a:srgbClr val="000000"/>
    <a:srgbClr val="F0F4F7"/>
    <a:srgbClr val="7E7C80"/>
    <a:srgbClr val="878588"/>
    <a:srgbClr val="F74B53"/>
    <a:srgbClr val="262D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3DBCD2-8E2A-4536-ACDA-35D965BDEFB3}" v="11" dt="2024-02-27T13:02:04.860"/>
    <p1510:client id="{C8FE6A27-5195-2892-327C-3CC567CF1E7F}" v="115" dt="2024-02-27T12:59:36.7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07"/>
    <p:restoredTop sz="92768"/>
  </p:normalViewPr>
  <p:slideViewPr>
    <p:cSldViewPr showGuides="1">
      <p:cViewPr varScale="1">
        <p:scale>
          <a:sx n="34" d="100"/>
          <a:sy n="34" d="100"/>
        </p:scale>
        <p:origin x="1066" y="91"/>
      </p:cViewPr>
      <p:guideLst>
        <p:guide pos="740"/>
        <p:guide orient="horz" pos="691"/>
        <p:guide orient="horz" pos="7903"/>
        <p:guide pos="14620"/>
        <p:guide pos="7680"/>
      </p:guideLst>
    </p:cSldViewPr>
  </p:slideViewPr>
  <p:notesTextViewPr>
    <p:cViewPr>
      <p:scale>
        <a:sx n="1" d="1"/>
        <a:sy n="1" d="1"/>
      </p:scale>
      <p:origin x="0" y="0"/>
    </p:cViewPr>
  </p:notesTextViewPr>
  <p:sorterViewPr>
    <p:cViewPr>
      <p:scale>
        <a:sx n="73" d="100"/>
        <a:sy n="7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ie Larson" userId="1315443f-72ee-4028-9982-87eba1fe48b1" providerId="ADAL" clId="{643DBCD2-8E2A-4536-ACDA-35D965BDEFB3}"/>
    <pc:docChg chg="undo custSel modSld">
      <pc:chgData name="Ellie Larson" userId="1315443f-72ee-4028-9982-87eba1fe48b1" providerId="ADAL" clId="{643DBCD2-8E2A-4536-ACDA-35D965BDEFB3}" dt="2024-02-27T13:02:04.859" v="14" actId="478"/>
      <pc:docMkLst>
        <pc:docMk/>
      </pc:docMkLst>
      <pc:sldChg chg="modSp">
        <pc:chgData name="Ellie Larson" userId="1315443f-72ee-4028-9982-87eba1fe48b1" providerId="ADAL" clId="{643DBCD2-8E2A-4536-ACDA-35D965BDEFB3}" dt="2024-02-25T23:51:06.440" v="0" actId="1076"/>
        <pc:sldMkLst>
          <pc:docMk/>
          <pc:sldMk cId="2071674080" sldId="259"/>
        </pc:sldMkLst>
        <pc:picChg chg="mod">
          <ac:chgData name="Ellie Larson" userId="1315443f-72ee-4028-9982-87eba1fe48b1" providerId="ADAL" clId="{643DBCD2-8E2A-4536-ACDA-35D965BDEFB3}" dt="2024-02-25T23:51:06.440" v="0" actId="1076"/>
          <ac:picMkLst>
            <pc:docMk/>
            <pc:sldMk cId="2071674080" sldId="259"/>
            <ac:picMk id="8" creationId="{D1EBF11D-E5A3-154F-B208-5E1D582C227A}"/>
          </ac:picMkLst>
        </pc:picChg>
      </pc:sldChg>
      <pc:sldChg chg="modSp">
        <pc:chgData name="Ellie Larson" userId="1315443f-72ee-4028-9982-87eba1fe48b1" providerId="ADAL" clId="{643DBCD2-8E2A-4536-ACDA-35D965BDEFB3}" dt="2024-02-25T23:54:31.913" v="4" actId="1076"/>
        <pc:sldMkLst>
          <pc:docMk/>
          <pc:sldMk cId="87241871" sldId="382"/>
        </pc:sldMkLst>
        <pc:picChg chg="mod">
          <ac:chgData name="Ellie Larson" userId="1315443f-72ee-4028-9982-87eba1fe48b1" providerId="ADAL" clId="{643DBCD2-8E2A-4536-ACDA-35D965BDEFB3}" dt="2024-02-25T23:54:31.913" v="4" actId="1076"/>
          <ac:picMkLst>
            <pc:docMk/>
            <pc:sldMk cId="87241871" sldId="382"/>
            <ac:picMk id="29" creationId="{722B7CAF-B30E-AD4D-B095-25CE0B817B7C}"/>
          </ac:picMkLst>
        </pc:picChg>
      </pc:sldChg>
      <pc:sldChg chg="addSp delSp modSp mod">
        <pc:chgData name="Ellie Larson" userId="1315443f-72ee-4028-9982-87eba1fe48b1" providerId="ADAL" clId="{643DBCD2-8E2A-4536-ACDA-35D965BDEFB3}" dt="2024-02-27T13:02:04.859" v="14" actId="478"/>
        <pc:sldMkLst>
          <pc:docMk/>
          <pc:sldMk cId="614163626" sldId="2147471106"/>
        </pc:sldMkLst>
        <pc:spChg chg="mod">
          <ac:chgData name="Ellie Larson" userId="1315443f-72ee-4028-9982-87eba1fe48b1" providerId="ADAL" clId="{643DBCD2-8E2A-4536-ACDA-35D965BDEFB3}" dt="2024-02-27T13:01:43.075" v="9" actId="14100"/>
          <ac:spMkLst>
            <pc:docMk/>
            <pc:sldMk cId="614163626" sldId="2147471106"/>
            <ac:spMk id="2" creationId="{00000000-0000-0000-0000-000000000000}"/>
          </ac:spMkLst>
        </pc:spChg>
        <pc:spChg chg="mod">
          <ac:chgData name="Ellie Larson" userId="1315443f-72ee-4028-9982-87eba1fe48b1" providerId="ADAL" clId="{643DBCD2-8E2A-4536-ACDA-35D965BDEFB3}" dt="2024-02-27T13:01:43.075" v="9" actId="14100"/>
          <ac:spMkLst>
            <pc:docMk/>
            <pc:sldMk cId="614163626" sldId="2147471106"/>
            <ac:spMk id="7" creationId="{00000000-0000-0000-0000-000000000000}"/>
          </ac:spMkLst>
        </pc:spChg>
        <pc:spChg chg="mod">
          <ac:chgData name="Ellie Larson" userId="1315443f-72ee-4028-9982-87eba1fe48b1" providerId="ADAL" clId="{643DBCD2-8E2A-4536-ACDA-35D965BDEFB3}" dt="2024-02-27T13:01:43.075" v="9" actId="14100"/>
          <ac:spMkLst>
            <pc:docMk/>
            <pc:sldMk cId="614163626" sldId="2147471106"/>
            <ac:spMk id="8" creationId="{00000000-0000-0000-0000-000000000000}"/>
          </ac:spMkLst>
        </pc:spChg>
        <pc:spChg chg="mod">
          <ac:chgData name="Ellie Larson" userId="1315443f-72ee-4028-9982-87eba1fe48b1" providerId="ADAL" clId="{643DBCD2-8E2A-4536-ACDA-35D965BDEFB3}" dt="2024-02-27T13:01:54.847" v="11" actId="1076"/>
          <ac:spMkLst>
            <pc:docMk/>
            <pc:sldMk cId="614163626" sldId="2147471106"/>
            <ac:spMk id="12" creationId="{ACB0ED19-88F8-941B-D0BE-707F36976E1E}"/>
          </ac:spMkLst>
        </pc:spChg>
        <pc:grpChg chg="mod">
          <ac:chgData name="Ellie Larson" userId="1315443f-72ee-4028-9982-87eba1fe48b1" providerId="ADAL" clId="{643DBCD2-8E2A-4536-ACDA-35D965BDEFB3}" dt="2024-02-27T13:01:43.075" v="9" actId="14100"/>
          <ac:grpSpMkLst>
            <pc:docMk/>
            <pc:sldMk cId="614163626" sldId="2147471106"/>
            <ac:grpSpMk id="3" creationId="{00000000-0000-0000-0000-000000000000}"/>
          </ac:grpSpMkLst>
        </pc:grpChg>
        <pc:picChg chg="add del">
          <ac:chgData name="Ellie Larson" userId="1315443f-72ee-4028-9982-87eba1fe48b1" providerId="ADAL" clId="{643DBCD2-8E2A-4536-ACDA-35D965BDEFB3}" dt="2024-02-27T13:02:02.163" v="13" actId="478"/>
          <ac:picMkLst>
            <pc:docMk/>
            <pc:sldMk cId="614163626" sldId="2147471106"/>
            <ac:picMk id="4" creationId="{051B4932-D2D6-85DC-7676-4D068E69503C}"/>
          </ac:picMkLst>
        </pc:picChg>
        <pc:picChg chg="del">
          <ac:chgData name="Ellie Larson" userId="1315443f-72ee-4028-9982-87eba1fe48b1" providerId="ADAL" clId="{643DBCD2-8E2A-4536-ACDA-35D965BDEFB3}" dt="2024-02-27T13:02:04.859" v="14" actId="478"/>
          <ac:picMkLst>
            <pc:docMk/>
            <pc:sldMk cId="614163626" sldId="2147471106"/>
            <ac:picMk id="10" creationId="{3277F356-0B07-0E4F-B35F-F94BAD6B7640}"/>
          </ac:picMkLst>
        </pc:picChg>
      </pc:sldChg>
      <pc:sldChg chg="modSp">
        <pc:chgData name="Ellie Larson" userId="1315443f-72ee-4028-9982-87eba1fe48b1" providerId="ADAL" clId="{643DBCD2-8E2A-4536-ACDA-35D965BDEFB3}" dt="2024-02-27T13:01:21.731" v="5" actId="207"/>
        <pc:sldMkLst>
          <pc:docMk/>
          <pc:sldMk cId="3077554122" sldId="2147471107"/>
        </pc:sldMkLst>
        <pc:spChg chg="mod">
          <ac:chgData name="Ellie Larson" userId="1315443f-72ee-4028-9982-87eba1fe48b1" providerId="ADAL" clId="{643DBCD2-8E2A-4536-ACDA-35D965BDEFB3}" dt="2024-02-27T13:01:21.731" v="5" actId="207"/>
          <ac:spMkLst>
            <pc:docMk/>
            <pc:sldMk cId="3077554122" sldId="2147471107"/>
            <ac:spMk id="41" creationId="{00000000-0000-0000-0000-000000000000}"/>
          </ac:spMkLst>
        </pc:spChg>
      </pc:sldChg>
    </pc:docChg>
  </pc:docChgLst>
  <pc:docChgLst>
    <pc:chgData name="Ellie Larson" userId="S::ellie@ethics.org::1315443f-72ee-4028-9982-87eba1fe48b1" providerId="AD" clId="Web-{C8FE6A27-5195-2892-327C-3CC567CF1E7F}"/>
    <pc:docChg chg="addSld delSld modSld">
      <pc:chgData name="Ellie Larson" userId="S::ellie@ethics.org::1315443f-72ee-4028-9982-87eba1fe48b1" providerId="AD" clId="Web-{C8FE6A27-5195-2892-327C-3CC567CF1E7F}" dt="2024-02-27T12:59:36.789" v="112"/>
      <pc:docMkLst>
        <pc:docMk/>
      </pc:docMkLst>
      <pc:sldChg chg="add del">
        <pc:chgData name="Ellie Larson" userId="S::ellie@ethics.org::1315443f-72ee-4028-9982-87eba1fe48b1" providerId="AD" clId="Web-{C8FE6A27-5195-2892-327C-3CC567CF1E7F}" dt="2024-02-27T12:58:26.709" v="100"/>
        <pc:sldMkLst>
          <pc:docMk/>
          <pc:sldMk cId="2071674080" sldId="259"/>
        </pc:sldMkLst>
      </pc:sldChg>
      <pc:sldChg chg="add del">
        <pc:chgData name="Ellie Larson" userId="S::ellie@ethics.org::1315443f-72ee-4028-9982-87eba1fe48b1" providerId="AD" clId="Web-{C8FE6A27-5195-2892-327C-3CC567CF1E7F}" dt="2024-02-27T12:58:20.006" v="92"/>
        <pc:sldMkLst>
          <pc:docMk/>
          <pc:sldMk cId="943858908" sldId="261"/>
        </pc:sldMkLst>
      </pc:sldChg>
      <pc:sldChg chg="add del">
        <pc:chgData name="Ellie Larson" userId="S::ellie@ethics.org::1315443f-72ee-4028-9982-87eba1fe48b1" providerId="AD" clId="Web-{C8FE6A27-5195-2892-327C-3CC567CF1E7F}" dt="2024-02-27T12:58:20.006" v="94"/>
        <pc:sldMkLst>
          <pc:docMk/>
          <pc:sldMk cId="614163626" sldId="262"/>
        </pc:sldMkLst>
      </pc:sldChg>
      <pc:sldChg chg="add del">
        <pc:chgData name="Ellie Larson" userId="S::ellie@ethics.org::1315443f-72ee-4028-9982-87eba1fe48b1" providerId="AD" clId="Web-{C8FE6A27-5195-2892-327C-3CC567CF1E7F}" dt="2024-02-27T12:58:20.006" v="96"/>
        <pc:sldMkLst>
          <pc:docMk/>
          <pc:sldMk cId="1371871722" sldId="285"/>
        </pc:sldMkLst>
      </pc:sldChg>
      <pc:sldChg chg="add del">
        <pc:chgData name="Ellie Larson" userId="S::ellie@ethics.org::1315443f-72ee-4028-9982-87eba1fe48b1" providerId="AD" clId="Web-{C8FE6A27-5195-2892-327C-3CC567CF1E7F}" dt="2024-02-27T12:58:20.006" v="91"/>
        <pc:sldMkLst>
          <pc:docMk/>
          <pc:sldMk cId="1615167641" sldId="286"/>
        </pc:sldMkLst>
      </pc:sldChg>
      <pc:sldChg chg="add del">
        <pc:chgData name="Ellie Larson" userId="S::ellie@ethics.org::1315443f-72ee-4028-9982-87eba1fe48b1" providerId="AD" clId="Web-{C8FE6A27-5195-2892-327C-3CC567CF1E7F}" dt="2024-02-27T12:58:20.006" v="93"/>
        <pc:sldMkLst>
          <pc:docMk/>
          <pc:sldMk cId="3531534722" sldId="287"/>
        </pc:sldMkLst>
      </pc:sldChg>
      <pc:sldChg chg="add del">
        <pc:chgData name="Ellie Larson" userId="S::ellie@ethics.org::1315443f-72ee-4028-9982-87eba1fe48b1" providerId="AD" clId="Web-{C8FE6A27-5195-2892-327C-3CC567CF1E7F}" dt="2024-02-27T12:58:19.990" v="86"/>
        <pc:sldMkLst>
          <pc:docMk/>
          <pc:sldMk cId="3225434026" sldId="291"/>
        </pc:sldMkLst>
      </pc:sldChg>
      <pc:sldChg chg="add del">
        <pc:chgData name="Ellie Larson" userId="S::ellie@ethics.org::1315443f-72ee-4028-9982-87eba1fe48b1" providerId="AD" clId="Web-{C8FE6A27-5195-2892-327C-3CC567CF1E7F}" dt="2024-02-27T12:58:20.006" v="88"/>
        <pc:sldMkLst>
          <pc:docMk/>
          <pc:sldMk cId="754837860" sldId="293"/>
        </pc:sldMkLst>
      </pc:sldChg>
      <pc:sldChg chg="add del">
        <pc:chgData name="Ellie Larson" userId="S::ellie@ethics.org::1315443f-72ee-4028-9982-87eba1fe48b1" providerId="AD" clId="Web-{C8FE6A27-5195-2892-327C-3CC567CF1E7F}" dt="2024-02-27T12:59:04.069" v="111"/>
        <pc:sldMkLst>
          <pc:docMk/>
          <pc:sldMk cId="463030368" sldId="298"/>
        </pc:sldMkLst>
      </pc:sldChg>
      <pc:sldChg chg="add del">
        <pc:chgData name="Ellie Larson" userId="S::ellie@ethics.org::1315443f-72ee-4028-9982-87eba1fe48b1" providerId="AD" clId="Web-{C8FE6A27-5195-2892-327C-3CC567CF1E7F}" dt="2024-02-27T12:58:19.990" v="84"/>
        <pc:sldMkLst>
          <pc:docMk/>
          <pc:sldMk cId="3513757768" sldId="300"/>
        </pc:sldMkLst>
      </pc:sldChg>
      <pc:sldChg chg="add del">
        <pc:chgData name="Ellie Larson" userId="S::ellie@ethics.org::1315443f-72ee-4028-9982-87eba1fe48b1" providerId="AD" clId="Web-{C8FE6A27-5195-2892-327C-3CC567CF1E7F}" dt="2024-02-27T12:59:04.054" v="108"/>
        <pc:sldMkLst>
          <pc:docMk/>
          <pc:sldMk cId="1481044339" sldId="307"/>
        </pc:sldMkLst>
      </pc:sldChg>
      <pc:sldChg chg="add del">
        <pc:chgData name="Ellie Larson" userId="S::ellie@ethics.org::1315443f-72ee-4028-9982-87eba1fe48b1" providerId="AD" clId="Web-{C8FE6A27-5195-2892-327C-3CC567CF1E7F}" dt="2024-02-27T12:59:04.054" v="102"/>
        <pc:sldMkLst>
          <pc:docMk/>
          <pc:sldMk cId="1868788854" sldId="317"/>
        </pc:sldMkLst>
      </pc:sldChg>
      <pc:sldChg chg="add del">
        <pc:chgData name="Ellie Larson" userId="S::ellie@ethics.org::1315443f-72ee-4028-9982-87eba1fe48b1" providerId="AD" clId="Web-{C8FE6A27-5195-2892-327C-3CC567CF1E7F}" dt="2024-02-27T12:59:04.054" v="101"/>
        <pc:sldMkLst>
          <pc:docMk/>
          <pc:sldMk cId="4251987484" sldId="350"/>
        </pc:sldMkLst>
      </pc:sldChg>
      <pc:sldChg chg="add del">
        <pc:chgData name="Ellie Larson" userId="S::ellie@ethics.org::1315443f-72ee-4028-9982-87eba1fe48b1" providerId="AD" clId="Web-{C8FE6A27-5195-2892-327C-3CC567CF1E7F}" dt="2024-02-27T12:59:04.054" v="103"/>
        <pc:sldMkLst>
          <pc:docMk/>
          <pc:sldMk cId="2180394583" sldId="351"/>
        </pc:sldMkLst>
      </pc:sldChg>
      <pc:sldChg chg="add del">
        <pc:chgData name="Ellie Larson" userId="S::ellie@ethics.org::1315443f-72ee-4028-9982-87eba1fe48b1" providerId="AD" clId="Web-{C8FE6A27-5195-2892-327C-3CC567CF1E7F}" dt="2024-02-27T12:58:20.006" v="90"/>
        <pc:sldMkLst>
          <pc:docMk/>
          <pc:sldMk cId="2312543782" sldId="369"/>
        </pc:sldMkLst>
      </pc:sldChg>
      <pc:sldChg chg="add del">
        <pc:chgData name="Ellie Larson" userId="S::ellie@ethics.org::1315443f-72ee-4028-9982-87eba1fe48b1" providerId="AD" clId="Web-{C8FE6A27-5195-2892-327C-3CC567CF1E7F}" dt="2024-02-27T12:59:04.054" v="109"/>
        <pc:sldMkLst>
          <pc:docMk/>
          <pc:sldMk cId="4194946487" sldId="371"/>
        </pc:sldMkLst>
      </pc:sldChg>
      <pc:sldChg chg="add del">
        <pc:chgData name="Ellie Larson" userId="S::ellie@ethics.org::1315443f-72ee-4028-9982-87eba1fe48b1" providerId="AD" clId="Web-{C8FE6A27-5195-2892-327C-3CC567CF1E7F}" dt="2024-02-27T12:59:04.054" v="107"/>
        <pc:sldMkLst>
          <pc:docMk/>
          <pc:sldMk cId="2871352580" sldId="372"/>
        </pc:sldMkLst>
      </pc:sldChg>
      <pc:sldChg chg="add del">
        <pc:chgData name="Ellie Larson" userId="S::ellie@ethics.org::1315443f-72ee-4028-9982-87eba1fe48b1" providerId="AD" clId="Web-{C8FE6A27-5195-2892-327C-3CC567CF1E7F}" dt="2024-02-27T12:58:20.006" v="95"/>
        <pc:sldMkLst>
          <pc:docMk/>
          <pc:sldMk cId="730988803" sldId="375"/>
        </pc:sldMkLst>
      </pc:sldChg>
      <pc:sldChg chg="add del">
        <pc:chgData name="Ellie Larson" userId="S::ellie@ethics.org::1315443f-72ee-4028-9982-87eba1fe48b1" providerId="AD" clId="Web-{C8FE6A27-5195-2892-327C-3CC567CF1E7F}" dt="2024-02-27T12:58:20.006" v="89"/>
        <pc:sldMkLst>
          <pc:docMk/>
          <pc:sldMk cId="3414956496" sldId="377"/>
        </pc:sldMkLst>
      </pc:sldChg>
      <pc:sldChg chg="add del">
        <pc:chgData name="Ellie Larson" userId="S::ellie@ethics.org::1315443f-72ee-4028-9982-87eba1fe48b1" providerId="AD" clId="Web-{C8FE6A27-5195-2892-327C-3CC567CF1E7F}" dt="2024-02-27T12:58:19.990" v="87"/>
        <pc:sldMkLst>
          <pc:docMk/>
          <pc:sldMk cId="1601236921" sldId="378"/>
        </pc:sldMkLst>
      </pc:sldChg>
      <pc:sldChg chg="add del">
        <pc:chgData name="Ellie Larson" userId="S::ellie@ethics.org::1315443f-72ee-4028-9982-87eba1fe48b1" providerId="AD" clId="Web-{C8FE6A27-5195-2892-327C-3CC567CF1E7F}" dt="2024-02-27T12:59:04.069" v="110"/>
        <pc:sldMkLst>
          <pc:docMk/>
          <pc:sldMk cId="1481265951" sldId="379"/>
        </pc:sldMkLst>
      </pc:sldChg>
      <pc:sldChg chg="add del">
        <pc:chgData name="Ellie Larson" userId="S::ellie@ethics.org::1315443f-72ee-4028-9982-87eba1fe48b1" providerId="AD" clId="Web-{C8FE6A27-5195-2892-327C-3CC567CF1E7F}" dt="2024-02-27T12:59:04.054" v="104"/>
        <pc:sldMkLst>
          <pc:docMk/>
          <pc:sldMk cId="2044768837" sldId="381"/>
        </pc:sldMkLst>
      </pc:sldChg>
      <pc:sldChg chg="add del">
        <pc:chgData name="Ellie Larson" userId="S::ellie@ethics.org::1315443f-72ee-4028-9982-87eba1fe48b1" providerId="AD" clId="Web-{C8FE6A27-5195-2892-327C-3CC567CF1E7F}" dt="2024-02-27T12:58:20.006" v="99"/>
        <pc:sldMkLst>
          <pc:docMk/>
          <pc:sldMk cId="87241871" sldId="382"/>
        </pc:sldMkLst>
      </pc:sldChg>
      <pc:sldChg chg="add del">
        <pc:chgData name="Ellie Larson" userId="S::ellie@ethics.org::1315443f-72ee-4028-9982-87eba1fe48b1" providerId="AD" clId="Web-{C8FE6A27-5195-2892-327C-3CC567CF1E7F}" dt="2024-02-27T12:58:20.006" v="98"/>
        <pc:sldMkLst>
          <pc:docMk/>
          <pc:sldMk cId="2025722359" sldId="385"/>
        </pc:sldMkLst>
      </pc:sldChg>
      <pc:sldChg chg="add del">
        <pc:chgData name="Ellie Larson" userId="S::ellie@ethics.org::1315443f-72ee-4028-9982-87eba1fe48b1" providerId="AD" clId="Web-{C8FE6A27-5195-2892-327C-3CC567CF1E7F}" dt="2024-02-27T12:58:20.006" v="97"/>
        <pc:sldMkLst>
          <pc:docMk/>
          <pc:sldMk cId="3348820439" sldId="386"/>
        </pc:sldMkLst>
      </pc:sldChg>
      <pc:sldChg chg="add del">
        <pc:chgData name="Ellie Larson" userId="S::ellie@ethics.org::1315443f-72ee-4028-9982-87eba1fe48b1" providerId="AD" clId="Web-{C8FE6A27-5195-2892-327C-3CC567CF1E7F}" dt="2024-02-27T12:59:04.054" v="106"/>
        <pc:sldMkLst>
          <pc:docMk/>
          <pc:sldMk cId="1872589040" sldId="462"/>
        </pc:sldMkLst>
      </pc:sldChg>
      <pc:sldChg chg="add del">
        <pc:chgData name="Ellie Larson" userId="S::ellie@ethics.org::1315443f-72ee-4028-9982-87eba1fe48b1" providerId="AD" clId="Web-{C8FE6A27-5195-2892-327C-3CC567CF1E7F}" dt="2024-02-27T12:59:04.054" v="105"/>
        <pc:sldMkLst>
          <pc:docMk/>
          <pc:sldMk cId="261188280" sldId="463"/>
        </pc:sldMkLst>
      </pc:sldChg>
      <pc:sldChg chg="add del">
        <pc:chgData name="Ellie Larson" userId="S::ellie@ethics.org::1315443f-72ee-4028-9982-87eba1fe48b1" providerId="AD" clId="Web-{C8FE6A27-5195-2892-327C-3CC567CF1E7F}" dt="2024-02-27T12:58:19.990" v="85"/>
        <pc:sldMkLst>
          <pc:docMk/>
          <pc:sldMk cId="539549690" sldId="464"/>
        </pc:sldMkLst>
      </pc:sldChg>
      <pc:sldChg chg="add">
        <pc:chgData name="Ellie Larson" userId="S::ellie@ethics.org::1315443f-72ee-4028-9982-87eba1fe48b1" providerId="AD" clId="Web-{C8FE6A27-5195-2892-327C-3CC567CF1E7F}" dt="2024-02-27T12:57:59.443" v="56"/>
        <pc:sldMkLst>
          <pc:docMk/>
          <pc:sldMk cId="3645938065" sldId="465"/>
        </pc:sldMkLst>
      </pc:sldChg>
      <pc:sldChg chg="add">
        <pc:chgData name="Ellie Larson" userId="S::ellie@ethics.org::1315443f-72ee-4028-9982-87eba1fe48b1" providerId="AD" clId="Web-{C8FE6A27-5195-2892-327C-3CC567CF1E7F}" dt="2024-02-27T12:57:59.646" v="57"/>
        <pc:sldMkLst>
          <pc:docMk/>
          <pc:sldMk cId="3721791170" sldId="466"/>
        </pc:sldMkLst>
      </pc:sldChg>
      <pc:sldChg chg="add">
        <pc:chgData name="Ellie Larson" userId="S::ellie@ethics.org::1315443f-72ee-4028-9982-87eba1fe48b1" providerId="AD" clId="Web-{C8FE6A27-5195-2892-327C-3CC567CF1E7F}" dt="2024-02-27T12:57:59.693" v="58"/>
        <pc:sldMkLst>
          <pc:docMk/>
          <pc:sldMk cId="914881873" sldId="467"/>
        </pc:sldMkLst>
      </pc:sldChg>
      <pc:sldChg chg="add">
        <pc:chgData name="Ellie Larson" userId="S::ellie@ethics.org::1315443f-72ee-4028-9982-87eba1fe48b1" providerId="AD" clId="Web-{C8FE6A27-5195-2892-327C-3CC567CF1E7F}" dt="2024-02-27T12:57:59.740" v="59"/>
        <pc:sldMkLst>
          <pc:docMk/>
          <pc:sldMk cId="1390325555" sldId="468"/>
        </pc:sldMkLst>
      </pc:sldChg>
      <pc:sldChg chg="add">
        <pc:chgData name="Ellie Larson" userId="S::ellie@ethics.org::1315443f-72ee-4028-9982-87eba1fe48b1" providerId="AD" clId="Web-{C8FE6A27-5195-2892-327C-3CC567CF1E7F}" dt="2024-02-27T12:57:59.943" v="60"/>
        <pc:sldMkLst>
          <pc:docMk/>
          <pc:sldMk cId="865927203" sldId="469"/>
        </pc:sldMkLst>
      </pc:sldChg>
      <pc:sldChg chg="add">
        <pc:chgData name="Ellie Larson" userId="S::ellie@ethics.org::1315443f-72ee-4028-9982-87eba1fe48b1" providerId="AD" clId="Web-{C8FE6A27-5195-2892-327C-3CC567CF1E7F}" dt="2024-02-27T12:58:00.287" v="61"/>
        <pc:sldMkLst>
          <pc:docMk/>
          <pc:sldMk cId="2951489916" sldId="470"/>
        </pc:sldMkLst>
      </pc:sldChg>
      <pc:sldChg chg="add">
        <pc:chgData name="Ellie Larson" userId="S::ellie@ethics.org::1315443f-72ee-4028-9982-87eba1fe48b1" providerId="AD" clId="Web-{C8FE6A27-5195-2892-327C-3CC567CF1E7F}" dt="2024-02-27T12:58:00.349" v="62"/>
        <pc:sldMkLst>
          <pc:docMk/>
          <pc:sldMk cId="1547156705" sldId="471"/>
        </pc:sldMkLst>
      </pc:sldChg>
      <pc:sldChg chg="add">
        <pc:chgData name="Ellie Larson" userId="S::ellie@ethics.org::1315443f-72ee-4028-9982-87eba1fe48b1" providerId="AD" clId="Web-{C8FE6A27-5195-2892-327C-3CC567CF1E7F}" dt="2024-02-27T12:58:00.584" v="63"/>
        <pc:sldMkLst>
          <pc:docMk/>
          <pc:sldMk cId="4253035817" sldId="472"/>
        </pc:sldMkLst>
      </pc:sldChg>
      <pc:sldChg chg="add">
        <pc:chgData name="Ellie Larson" userId="S::ellie@ethics.org::1315443f-72ee-4028-9982-87eba1fe48b1" providerId="AD" clId="Web-{C8FE6A27-5195-2892-327C-3CC567CF1E7F}" dt="2024-02-27T12:58:00.630" v="64"/>
        <pc:sldMkLst>
          <pc:docMk/>
          <pc:sldMk cId="1347511491" sldId="473"/>
        </pc:sldMkLst>
      </pc:sldChg>
      <pc:sldChg chg="add">
        <pc:chgData name="Ellie Larson" userId="S::ellie@ethics.org::1315443f-72ee-4028-9982-87eba1fe48b1" providerId="AD" clId="Web-{C8FE6A27-5195-2892-327C-3CC567CF1E7F}" dt="2024-02-27T12:58:00.755" v="65"/>
        <pc:sldMkLst>
          <pc:docMk/>
          <pc:sldMk cId="1805908992" sldId="474"/>
        </pc:sldMkLst>
      </pc:sldChg>
      <pc:sldChg chg="add">
        <pc:chgData name="Ellie Larson" userId="S::ellie@ethics.org::1315443f-72ee-4028-9982-87eba1fe48b1" providerId="AD" clId="Web-{C8FE6A27-5195-2892-327C-3CC567CF1E7F}" dt="2024-02-27T12:58:01.005" v="66"/>
        <pc:sldMkLst>
          <pc:docMk/>
          <pc:sldMk cId="857090689" sldId="475"/>
        </pc:sldMkLst>
      </pc:sldChg>
      <pc:sldChg chg="add">
        <pc:chgData name="Ellie Larson" userId="S::ellie@ethics.org::1315443f-72ee-4028-9982-87eba1fe48b1" providerId="AD" clId="Web-{C8FE6A27-5195-2892-327C-3CC567CF1E7F}" dt="2024-02-27T12:58:01.240" v="67"/>
        <pc:sldMkLst>
          <pc:docMk/>
          <pc:sldMk cId="4157045769" sldId="476"/>
        </pc:sldMkLst>
      </pc:sldChg>
      <pc:sldChg chg="add">
        <pc:chgData name="Ellie Larson" userId="S::ellie@ethics.org::1315443f-72ee-4028-9982-87eba1fe48b1" providerId="AD" clId="Web-{C8FE6A27-5195-2892-327C-3CC567CF1E7F}" dt="2024-02-27T12:58:01.349" v="68"/>
        <pc:sldMkLst>
          <pc:docMk/>
          <pc:sldMk cId="2709470481" sldId="477"/>
        </pc:sldMkLst>
      </pc:sldChg>
      <pc:sldChg chg="add">
        <pc:chgData name="Ellie Larson" userId="S::ellie@ethics.org::1315443f-72ee-4028-9982-87eba1fe48b1" providerId="AD" clId="Web-{C8FE6A27-5195-2892-327C-3CC567CF1E7F}" dt="2024-02-27T12:58:01.396" v="69"/>
        <pc:sldMkLst>
          <pc:docMk/>
          <pc:sldMk cId="3787652637" sldId="478"/>
        </pc:sldMkLst>
      </pc:sldChg>
      <pc:sldChg chg="add">
        <pc:chgData name="Ellie Larson" userId="S::ellie@ethics.org::1315443f-72ee-4028-9982-87eba1fe48b1" providerId="AD" clId="Web-{C8FE6A27-5195-2892-327C-3CC567CF1E7F}" dt="2024-02-27T12:58:01.474" v="70"/>
        <pc:sldMkLst>
          <pc:docMk/>
          <pc:sldMk cId="3421351377" sldId="479"/>
        </pc:sldMkLst>
      </pc:sldChg>
      <pc:sldChg chg="add">
        <pc:chgData name="Ellie Larson" userId="S::ellie@ethics.org::1315443f-72ee-4028-9982-87eba1fe48b1" providerId="AD" clId="Web-{C8FE6A27-5195-2892-327C-3CC567CF1E7F}" dt="2024-02-27T12:58:01.615" v="71"/>
        <pc:sldMkLst>
          <pc:docMk/>
          <pc:sldMk cId="4207343295" sldId="480"/>
        </pc:sldMkLst>
      </pc:sldChg>
      <pc:sldChg chg="add">
        <pc:chgData name="Ellie Larson" userId="S::ellie@ethics.org::1315443f-72ee-4028-9982-87eba1fe48b1" providerId="AD" clId="Web-{C8FE6A27-5195-2892-327C-3CC567CF1E7F}" dt="2024-02-27T12:58:01.818" v="72"/>
        <pc:sldMkLst>
          <pc:docMk/>
          <pc:sldMk cId="1711370193" sldId="481"/>
        </pc:sldMkLst>
      </pc:sldChg>
      <pc:sldChg chg="add">
        <pc:chgData name="Ellie Larson" userId="S::ellie@ethics.org::1315443f-72ee-4028-9982-87eba1fe48b1" providerId="AD" clId="Web-{C8FE6A27-5195-2892-327C-3CC567CF1E7F}" dt="2024-02-27T12:58:01.834" v="73"/>
        <pc:sldMkLst>
          <pc:docMk/>
          <pc:sldMk cId="659831947" sldId="482"/>
        </pc:sldMkLst>
      </pc:sldChg>
      <pc:sldChg chg="add">
        <pc:chgData name="Ellie Larson" userId="S::ellie@ethics.org::1315443f-72ee-4028-9982-87eba1fe48b1" providerId="AD" clId="Web-{C8FE6A27-5195-2892-327C-3CC567CF1E7F}" dt="2024-02-27T12:58:02.068" v="74"/>
        <pc:sldMkLst>
          <pc:docMk/>
          <pc:sldMk cId="2102770322" sldId="483"/>
        </pc:sldMkLst>
      </pc:sldChg>
      <pc:sldChg chg="add">
        <pc:chgData name="Ellie Larson" userId="S::ellie@ethics.org::1315443f-72ee-4028-9982-87eba1fe48b1" providerId="AD" clId="Web-{C8FE6A27-5195-2892-327C-3CC567CF1E7F}" dt="2024-02-27T12:58:02.193" v="75"/>
        <pc:sldMkLst>
          <pc:docMk/>
          <pc:sldMk cId="251079241" sldId="484"/>
        </pc:sldMkLst>
      </pc:sldChg>
      <pc:sldChg chg="add">
        <pc:chgData name="Ellie Larson" userId="S::ellie@ethics.org::1315443f-72ee-4028-9982-87eba1fe48b1" providerId="AD" clId="Web-{C8FE6A27-5195-2892-327C-3CC567CF1E7F}" dt="2024-02-27T12:58:02.287" v="76"/>
        <pc:sldMkLst>
          <pc:docMk/>
          <pc:sldMk cId="533724120" sldId="485"/>
        </pc:sldMkLst>
      </pc:sldChg>
      <pc:sldChg chg="add">
        <pc:chgData name="Ellie Larson" userId="S::ellie@ethics.org::1315443f-72ee-4028-9982-87eba1fe48b1" providerId="AD" clId="Web-{C8FE6A27-5195-2892-327C-3CC567CF1E7F}" dt="2024-02-27T12:58:05.834" v="83"/>
        <pc:sldMkLst>
          <pc:docMk/>
          <pc:sldMk cId="3799432741" sldId="2147471104"/>
        </pc:sldMkLst>
      </pc:sldChg>
      <pc:sldChg chg="add">
        <pc:chgData name="Ellie Larson" userId="S::ellie@ethics.org::1315443f-72ee-4028-9982-87eba1fe48b1" providerId="AD" clId="Web-{C8FE6A27-5195-2892-327C-3CC567CF1E7F}" dt="2024-02-27T12:58:02.615" v="77"/>
        <pc:sldMkLst>
          <pc:docMk/>
          <pc:sldMk cId="614163626" sldId="2147471106"/>
        </pc:sldMkLst>
      </pc:sldChg>
      <pc:sldChg chg="add">
        <pc:chgData name="Ellie Larson" userId="S::ellie@ethics.org::1315443f-72ee-4028-9982-87eba1fe48b1" providerId="AD" clId="Web-{C8FE6A27-5195-2892-327C-3CC567CF1E7F}" dt="2024-02-27T12:58:02.662" v="78"/>
        <pc:sldMkLst>
          <pc:docMk/>
          <pc:sldMk cId="3077554122" sldId="2147471107"/>
        </pc:sldMkLst>
      </pc:sldChg>
      <pc:sldChg chg="add">
        <pc:chgData name="Ellie Larson" userId="S::ellie@ethics.org::1315443f-72ee-4028-9982-87eba1fe48b1" providerId="AD" clId="Web-{C8FE6A27-5195-2892-327C-3CC567CF1E7F}" dt="2024-02-27T12:58:03.006" v="79"/>
        <pc:sldMkLst>
          <pc:docMk/>
          <pc:sldMk cId="3964113026" sldId="2147471108"/>
        </pc:sldMkLst>
      </pc:sldChg>
      <pc:sldChg chg="add">
        <pc:chgData name="Ellie Larson" userId="S::ellie@ethics.org::1315443f-72ee-4028-9982-87eba1fe48b1" providerId="AD" clId="Web-{C8FE6A27-5195-2892-327C-3CC567CF1E7F}" dt="2024-02-27T12:58:03.927" v="80"/>
        <pc:sldMkLst>
          <pc:docMk/>
          <pc:sldMk cId="2451798936" sldId="2147471109"/>
        </pc:sldMkLst>
      </pc:sldChg>
      <pc:sldChg chg="modSp add">
        <pc:chgData name="Ellie Larson" userId="S::ellie@ethics.org::1315443f-72ee-4028-9982-87eba1fe48b1" providerId="AD" clId="Web-{C8FE6A27-5195-2892-327C-3CC567CF1E7F}" dt="2024-02-27T12:59:36.789" v="112"/>
        <pc:sldMkLst>
          <pc:docMk/>
          <pc:sldMk cId="1496245939" sldId="2147471110"/>
        </pc:sldMkLst>
        <pc:spChg chg="mod">
          <ac:chgData name="Ellie Larson" userId="S::ellie@ethics.org::1315443f-72ee-4028-9982-87eba1fe48b1" providerId="AD" clId="Web-{C8FE6A27-5195-2892-327C-3CC567CF1E7F}" dt="2024-02-27T12:59:36.789" v="112"/>
          <ac:spMkLst>
            <pc:docMk/>
            <pc:sldMk cId="1496245939" sldId="2147471110"/>
            <ac:spMk id="41" creationId="{00000000-0000-0000-0000-000000000000}"/>
          </ac:spMkLst>
        </pc:spChg>
      </pc:sldChg>
      <pc:sldChg chg="add">
        <pc:chgData name="Ellie Larson" userId="S::ellie@ethics.org::1315443f-72ee-4028-9982-87eba1fe48b1" providerId="AD" clId="Web-{C8FE6A27-5195-2892-327C-3CC567CF1E7F}" dt="2024-02-27T12:58:05.115" v="82"/>
        <pc:sldMkLst>
          <pc:docMk/>
          <pc:sldMk cId="178422669" sldId="2147471111"/>
        </pc:sldMkLst>
      </pc:sldChg>
      <pc:sldMasterChg chg="addSldLayout">
        <pc:chgData name="Ellie Larson" userId="S::ellie@ethics.org::1315443f-72ee-4028-9982-87eba1fe48b1" providerId="AD" clId="Web-{C8FE6A27-5195-2892-327C-3CC567CF1E7F}" dt="2024-02-27T12:58:05.834" v="83"/>
        <pc:sldMasterMkLst>
          <pc:docMk/>
          <pc:sldMasterMk cId="0" sldId="2147483648"/>
        </pc:sldMasterMkLst>
        <pc:sldLayoutChg chg="add">
          <pc:chgData name="Ellie Larson" userId="S::ellie@ethics.org::1315443f-72ee-4028-9982-87eba1fe48b1" providerId="AD" clId="Web-{C8FE6A27-5195-2892-327C-3CC567CF1E7F}" dt="2024-02-27T12:57:59.443" v="56"/>
          <pc:sldLayoutMkLst>
            <pc:docMk/>
            <pc:sldMasterMk cId="0" sldId="2147483648"/>
            <pc:sldLayoutMk cId="4210988334" sldId="2147483795"/>
          </pc:sldLayoutMkLst>
        </pc:sldLayoutChg>
        <pc:sldLayoutChg chg="add">
          <pc:chgData name="Ellie Larson" userId="S::ellie@ethics.org::1315443f-72ee-4028-9982-87eba1fe48b1" providerId="AD" clId="Web-{C8FE6A27-5195-2892-327C-3CC567CF1E7F}" dt="2024-02-27T12:58:05.834" v="83"/>
          <pc:sldLayoutMkLst>
            <pc:docMk/>
            <pc:sldMasterMk cId="0" sldId="2147483648"/>
            <pc:sldLayoutMk cId="669391160" sldId="214748379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a:defRPr sz="1200"/>
            </a:lvl1pPr>
          </a:lstStyle>
          <a:p>
            <a:endParaRPr lang="en-US" alt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a:defRPr sz="1200"/>
            </a:lvl1pPr>
          </a:lstStyle>
          <a:p>
            <a:fld id="{7C28E385-EB9C-564E-9211-E232FEF8F4E8}" type="datetimeFigureOut">
              <a:rPr lang="en-US" altLang="en-US"/>
              <a:pPr/>
              <a:t>2/27/2024</a:t>
            </a:fld>
            <a:endParaRPr lang="en-US"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a:defRPr sz="1200"/>
            </a:lvl1pPr>
          </a:lstStyle>
          <a:p>
            <a:endParaRPr lang="en-US" alt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a:defRPr sz="1200"/>
            </a:lvl1pPr>
          </a:lstStyle>
          <a:p>
            <a:fld id="{E826F3B1-BF39-5742-BB1D-197BBAEAA9B1}"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Rot="1" noChangeAspect="1"/>
          </p:cNvSpPr>
          <p:nvPr>
            <p:ph type="sldImg"/>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sp>
      <p:sp>
        <p:nvSpPr>
          <p:cNvPr id="4098" name="Rectangle 2"/>
          <p:cNvSpPr>
            <a:spLocks noGrp="1"/>
          </p:cNvSpPr>
          <p:nvPr>
            <p:ph type="body" sz="quarter" idx="1"/>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x-none" altLang="x-none" noProof="0">
                <a:sym typeface="Helvetica Neue" charset="0"/>
              </a:rPr>
              <a:t>Click to edit Master text styles</a:t>
            </a:r>
          </a:p>
          <a:p>
            <a:pPr lvl="1"/>
            <a:r>
              <a:rPr lang="x-none" altLang="x-none" noProof="0">
                <a:sym typeface="Helvetica Neue" charset="0"/>
              </a:rPr>
              <a:t>Second level</a:t>
            </a:r>
          </a:p>
          <a:p>
            <a:pPr lvl="2"/>
            <a:r>
              <a:rPr lang="x-none" altLang="x-none" noProof="0">
                <a:sym typeface="Helvetica Neue" charset="0"/>
              </a:rPr>
              <a:t>Third level</a:t>
            </a:r>
          </a:p>
          <a:p>
            <a:pPr lvl="3"/>
            <a:r>
              <a:rPr lang="x-none" altLang="x-none" noProof="0">
                <a:sym typeface="Helvetica Neue" charset="0"/>
              </a:rPr>
              <a:t>Fourth level</a:t>
            </a:r>
          </a:p>
          <a:p>
            <a:pPr lvl="4"/>
            <a:r>
              <a:rPr lang="x-none" altLang="x-none" noProof="0">
                <a:sym typeface="Helvetica Neue" charset="0"/>
              </a:rPr>
              <a:t>Fifth level</a:t>
            </a: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1pPr>
    <a:lvl2pPr indent="2286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2pPr>
    <a:lvl3pPr indent="4572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3pPr>
    <a:lvl4pPr indent="6858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4pPr>
    <a:lvl5pPr indent="9144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1547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53951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06236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200" kern="1200">
                <a:solidFill>
                  <a:srgbClr val="000000"/>
                </a:solidFill>
                <a:effectLst/>
                <a:latin typeface="Helvetica Neue" charset="0"/>
                <a:ea typeface="Helvetica Neue" charset="0"/>
                <a:cs typeface="Helvetica Neue" charset="0"/>
                <a:sym typeface="Helvetica Neue" charset="0"/>
              </a:rPr>
              <a:t>Representative: value that’s realized in virtue</a:t>
            </a:r>
            <a:r>
              <a:rPr lang="en-US" sz="2200" i="1" kern="1200">
                <a:solidFill>
                  <a:srgbClr val="000000"/>
                </a:solidFill>
                <a:effectLst/>
                <a:latin typeface="Helvetica Neue" charset="0"/>
                <a:ea typeface="Helvetica Neue" charset="0"/>
                <a:cs typeface="Helvetica Neue" charset="0"/>
                <a:sym typeface="Helvetica Neue" charset="0"/>
              </a:rPr>
              <a:t> </a:t>
            </a:r>
            <a:r>
              <a:rPr lang="en-US" sz="2200" kern="1200">
                <a:solidFill>
                  <a:srgbClr val="000000"/>
                </a:solidFill>
                <a:effectLst/>
                <a:latin typeface="Helvetica Neue" charset="0"/>
                <a:ea typeface="Helvetica Neue" charset="0"/>
                <a:cs typeface="Helvetica Neue" charset="0"/>
                <a:sym typeface="Helvetica Neue" charset="0"/>
              </a:rPr>
              <a:t>of when </a:t>
            </a:r>
            <a:r>
              <a:rPr lang="en-US" sz="2200" i="1" kern="1200">
                <a:solidFill>
                  <a:srgbClr val="000000"/>
                </a:solidFill>
                <a:effectLst/>
                <a:latin typeface="Helvetica Neue" charset="0"/>
                <a:ea typeface="Helvetica Neue" charset="0"/>
                <a:cs typeface="Helvetica Neue" charset="0"/>
                <a:sym typeface="Helvetica Neue" charset="0"/>
              </a:rPr>
              <a:t>my</a:t>
            </a:r>
            <a:r>
              <a:rPr lang="en-US" sz="2200" kern="1200">
                <a:solidFill>
                  <a:srgbClr val="000000"/>
                </a:solidFill>
                <a:effectLst/>
                <a:latin typeface="Helvetica Neue" charset="0"/>
                <a:ea typeface="Helvetica Neue" charset="0"/>
                <a:cs typeface="Helvetica Neue" charset="0"/>
                <a:sym typeface="Helvetica Neue" charset="0"/>
              </a:rPr>
              <a:t> making the choice alters the meaning of the outcome of the choice—and this value is realized even if my making the choice is instrumentally worse at achieving the outcome, than an alternative method of decision-making (e.g., an algorithm, a coin flip, deference). </a:t>
            </a:r>
          </a:p>
          <a:p>
            <a:endParaRPr lang="en-US" sz="2200" kern="1200">
              <a:solidFill>
                <a:srgbClr val="000000"/>
              </a:solidFill>
              <a:effectLst/>
              <a:latin typeface="Helvetica Neue" charset="0"/>
              <a:ea typeface="Helvetica Neue" charset="0"/>
              <a:cs typeface="Helvetica Neue" charset="0"/>
              <a:sym typeface="Helvetica Neue" charset="0"/>
            </a:endParaRPr>
          </a:p>
          <a:p>
            <a:r>
              <a:rPr lang="en-US" sz="2200" kern="1200">
                <a:solidFill>
                  <a:srgbClr val="000000"/>
                </a:solidFill>
                <a:effectLst/>
                <a:latin typeface="Helvetica Neue" charset="0"/>
                <a:ea typeface="Helvetica Neue" charset="0"/>
                <a:cs typeface="Helvetica Neue" charset="0"/>
                <a:sym typeface="Helvetica Neue" charset="0"/>
              </a:rPr>
              <a:t>For example, it’s important that I am the one who chooses a gift for my significant other, not because I’m more likely to satisfy their preferences than they are (were they to select the gift themselves), but rather because there is value in the fact that </a:t>
            </a:r>
            <a:r>
              <a:rPr lang="en-US" sz="2200" i="1" kern="1200">
                <a:solidFill>
                  <a:srgbClr val="000000"/>
                </a:solidFill>
                <a:effectLst/>
                <a:latin typeface="Helvetica Neue" charset="0"/>
                <a:ea typeface="Helvetica Neue" charset="0"/>
                <a:cs typeface="Helvetica Neue" charset="0"/>
                <a:sym typeface="Helvetica Neue" charset="0"/>
              </a:rPr>
              <a:t>I </a:t>
            </a:r>
            <a:r>
              <a:rPr lang="en-US" sz="2200" kern="1200">
                <a:solidFill>
                  <a:srgbClr val="000000"/>
                </a:solidFill>
                <a:effectLst/>
                <a:latin typeface="Helvetica Neue" charset="0"/>
                <a:ea typeface="Helvetica Neue" charset="0"/>
                <a:cs typeface="Helvetica Neue" charset="0"/>
                <a:sym typeface="Helvetica Neue" charset="0"/>
              </a:rPr>
              <a:t>was the one who chose it, and in choosing it, I expressed myself (e.g., my desires, beliefs, attitudes toward my significant other) through that act. </a:t>
            </a:r>
          </a:p>
          <a:p>
            <a:endParaRPr lang="en-US" sz="2200" kern="1200">
              <a:solidFill>
                <a:srgbClr val="000000"/>
              </a:solidFill>
              <a:effectLst/>
              <a:latin typeface="Helvetica Neue" charset="0"/>
              <a:ea typeface="Helvetica Neue" charset="0"/>
              <a:cs typeface="Helvetica Neue" charset="0"/>
              <a:sym typeface="Helvetica Neue" charset="0"/>
            </a:endParaRPr>
          </a:p>
          <a:p>
            <a:r>
              <a:rPr lang="en-US" sz="2200" kern="1200">
                <a:solidFill>
                  <a:srgbClr val="000000"/>
                </a:solidFill>
                <a:effectLst/>
                <a:latin typeface="Helvetica Neue" charset="0"/>
                <a:ea typeface="Helvetica Neue" charset="0"/>
                <a:cs typeface="Helvetica Neue" charset="0"/>
                <a:sym typeface="Helvetica Neue" charset="0"/>
              </a:rPr>
              <a:t>Symbolic: certain choices reflecting that one is a competent member of the moral community who has standing that is “normally accorded an adult member of the society” (Scanlon, 1998, p. 253). For example, if I, as an adult, were not permitted to choose my bed time, this is demeaning and infantilizing. </a:t>
            </a:r>
            <a:endParaRPr lang="en-US"/>
          </a:p>
          <a:p>
            <a:endParaRPr lang="en-US"/>
          </a:p>
        </p:txBody>
      </p:sp>
    </p:spTree>
    <p:extLst>
      <p:ext uri="{BB962C8B-B14F-4D97-AF65-F5344CB8AC3E}">
        <p14:creationId xmlns:p14="http://schemas.microsoft.com/office/powerpoint/2010/main" val="768834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87946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71713" y="1729334"/>
            <a:ext cx="19504148" cy="2178050"/>
          </a:xfrm>
        </p:spPr>
        <p:txBody>
          <a:bodyPr/>
          <a:lstStyle>
            <a:lvl1pPr>
              <a:lnSpc>
                <a:spcPct val="100000"/>
              </a:lnSpc>
              <a:defRPr b="1" i="0">
                <a:solidFill>
                  <a:schemeClr val="bg1"/>
                </a:solidFill>
                <a:latin typeface="Montserrat Semi" charset="0"/>
                <a:ea typeface="Montserrat Semi" charset="0"/>
                <a:cs typeface="Montserrat Semi" charset="0"/>
              </a:defRPr>
            </a:lvl1pPr>
          </a:lstStyle>
          <a:p>
            <a:r>
              <a:rPr lang="en-US"/>
              <a:t>Click to edit Master title style</a:t>
            </a:r>
          </a:p>
        </p:txBody>
      </p:sp>
      <p:sp>
        <p:nvSpPr>
          <p:cNvPr id="3" name="Content Placeholder 2"/>
          <p:cNvSpPr>
            <a:spLocks noGrp="1"/>
          </p:cNvSpPr>
          <p:nvPr>
            <p:ph idx="1"/>
          </p:nvPr>
        </p:nvSpPr>
        <p:spPr>
          <a:xfrm>
            <a:off x="2271713" y="4121696"/>
            <a:ext cx="20477162" cy="7019925"/>
          </a:xfrm>
        </p:spPr>
        <p:txBody>
          <a:bodyPr/>
          <a:lstStyle>
            <a:lvl1pPr algn="just">
              <a:lnSpc>
                <a:spcPct val="180000"/>
              </a:lnSpc>
              <a:defRPr sz="2200"/>
            </a:lvl1pPr>
            <a:lvl2pPr algn="just">
              <a:lnSpc>
                <a:spcPct val="180000"/>
              </a:lnSpc>
              <a:defRPr sz="2200"/>
            </a:lvl2pPr>
            <a:lvl3pPr algn="just">
              <a:lnSpc>
                <a:spcPct val="180000"/>
              </a:lnSpc>
              <a:defRPr sz="2200"/>
            </a:lvl3pPr>
            <a:lvl4pPr algn="just">
              <a:lnSpc>
                <a:spcPct val="180000"/>
              </a:lnSpc>
              <a:defRPr sz="2200"/>
            </a:lvl4pPr>
            <a:lvl5pPr algn="just">
              <a:lnSpc>
                <a:spcPct val="180000"/>
              </a:lnSpc>
              <a:defRPr sz="22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p:cNvSpPr>
          <p:nvPr userDrawn="1">
            <p:ph type="sldNum" sz="quarter" idx="10"/>
          </p:nvPr>
        </p:nvSpPr>
        <p:spPr>
          <a:xfrm>
            <a:off x="22489144" y="12347935"/>
            <a:ext cx="895350" cy="482600"/>
          </a:xfrm>
          <a:prstGeom prst="rect">
            <a:avLst/>
          </a:prstGeom>
        </p:spPr>
        <p:txBody>
          <a:bodyPr/>
          <a:lstStyle>
            <a:lvl1pPr>
              <a:defRPr b="0" i="0">
                <a:solidFill>
                  <a:schemeClr val="accent2"/>
                </a:solidFill>
                <a:latin typeface="Montserrat" charset="0"/>
                <a:ea typeface="Montserrat" charset="0"/>
                <a:cs typeface="Montserrat" charset="0"/>
              </a:defRPr>
            </a:lvl1pPr>
          </a:lstStyle>
          <a:p>
            <a:pPr>
              <a:defRPr/>
            </a:pPr>
            <a:fld id="{C4EB2ADA-83FC-0547-8CB3-FE1D4EC3A4C0}" type="slidenum">
              <a:rPr lang="x-none" altLang="x-none" smtClean="0"/>
              <a:pPr>
                <a:defRPr/>
              </a:pPr>
              <a:t>‹#›</a:t>
            </a:fld>
            <a:endParaRPr lang="x-none" altLang="x-none"/>
          </a:p>
        </p:txBody>
      </p:sp>
      <p:sp>
        <p:nvSpPr>
          <p:cNvPr id="8" name="Text Box 3"/>
          <p:cNvSpPr txBox="1">
            <a:spLocks/>
          </p:cNvSpPr>
          <p:nvPr userDrawn="1"/>
        </p:nvSpPr>
        <p:spPr bwMode="auto">
          <a:xfrm>
            <a:off x="2012162" y="12347935"/>
            <a:ext cx="1754902" cy="5012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2400" b="1" dirty="0">
                <a:solidFill>
                  <a:srgbClr val="000000"/>
                </a:solidFill>
                <a:latin typeface="Montserrat Semi" charset="0"/>
                <a:ea typeface="Montserrat Semi" charset="0"/>
                <a:cs typeface="Montserrat Semi" charset="0"/>
                <a:sym typeface="Poppins Medium" charset="0"/>
              </a:rPr>
              <a:t>Window</a:t>
            </a:r>
            <a:endParaRPr lang="x-none" altLang="x-none" sz="2400" b="1" dirty="0">
              <a:solidFill>
                <a:srgbClr val="000000"/>
              </a:solidFill>
              <a:latin typeface="Montserrat Semi" charset="0"/>
              <a:ea typeface="Montserrat Semi" charset="0"/>
              <a:cs typeface="Montserrat Semi" charset="0"/>
              <a:sym typeface="Poppins Medium" charset="0"/>
            </a:endParaRPr>
          </a:p>
        </p:txBody>
      </p:sp>
      <p:sp>
        <p:nvSpPr>
          <p:cNvPr id="9" name="Shape"/>
          <p:cNvSpPr/>
          <p:nvPr userDrawn="1"/>
        </p:nvSpPr>
        <p:spPr>
          <a:xfrm>
            <a:off x="1187761" y="12320337"/>
            <a:ext cx="482572" cy="560906"/>
          </a:xfrm>
          <a:custGeom>
            <a:avLst/>
            <a:gdLst/>
            <a:ahLst/>
            <a:cxnLst>
              <a:cxn ang="0">
                <a:pos x="wd2" y="hd2"/>
              </a:cxn>
              <a:cxn ang="5400000">
                <a:pos x="wd2" y="hd2"/>
              </a:cxn>
              <a:cxn ang="10800000">
                <a:pos x="wd2" y="hd2"/>
              </a:cxn>
              <a:cxn ang="16200000">
                <a:pos x="wd2" y="hd2"/>
              </a:cxn>
            </a:cxnLst>
            <a:rect l="0" t="0" r="r" b="b"/>
            <a:pathLst>
              <a:path w="21600" h="21600" extrusionOk="0">
                <a:moveTo>
                  <a:pt x="10830" y="0"/>
                </a:moveTo>
                <a:lnTo>
                  <a:pt x="9128" y="841"/>
                </a:lnTo>
                <a:lnTo>
                  <a:pt x="19152" y="5887"/>
                </a:lnTo>
                <a:cubicBezTo>
                  <a:pt x="19035" y="5944"/>
                  <a:pt x="18918" y="6002"/>
                  <a:pt x="18801" y="6060"/>
                </a:cubicBezTo>
                <a:cubicBezTo>
                  <a:pt x="18359" y="6277"/>
                  <a:pt x="17917" y="6494"/>
                  <a:pt x="17475" y="6711"/>
                </a:cubicBezTo>
                <a:lnTo>
                  <a:pt x="7457" y="1668"/>
                </a:lnTo>
                <a:lnTo>
                  <a:pt x="5755" y="2510"/>
                </a:lnTo>
                <a:lnTo>
                  <a:pt x="15766" y="7550"/>
                </a:lnTo>
                <a:cubicBezTo>
                  <a:pt x="15515" y="7673"/>
                  <a:pt x="15264" y="7797"/>
                  <a:pt x="15012" y="7920"/>
                </a:cubicBezTo>
                <a:cubicBezTo>
                  <a:pt x="14761" y="8044"/>
                  <a:pt x="14509" y="8167"/>
                  <a:pt x="14258" y="8291"/>
                </a:cubicBezTo>
                <a:lnTo>
                  <a:pt x="4251" y="3254"/>
                </a:lnTo>
                <a:lnTo>
                  <a:pt x="2548" y="4096"/>
                </a:lnTo>
                <a:lnTo>
                  <a:pt x="12549" y="9130"/>
                </a:lnTo>
                <a:cubicBezTo>
                  <a:pt x="12279" y="9263"/>
                  <a:pt x="12009" y="9395"/>
                  <a:pt x="11738" y="9528"/>
                </a:cubicBezTo>
                <a:cubicBezTo>
                  <a:pt x="11468" y="9661"/>
                  <a:pt x="11198" y="9794"/>
                  <a:pt x="10928" y="9927"/>
                </a:cubicBezTo>
                <a:lnTo>
                  <a:pt x="932" y="4896"/>
                </a:lnTo>
                <a:lnTo>
                  <a:pt x="0" y="5393"/>
                </a:lnTo>
                <a:lnTo>
                  <a:pt x="6" y="16134"/>
                </a:lnTo>
                <a:lnTo>
                  <a:pt x="1711" y="16993"/>
                </a:lnTo>
                <a:lnTo>
                  <a:pt x="1711" y="6987"/>
                </a:lnTo>
                <a:cubicBezTo>
                  <a:pt x="1840" y="7051"/>
                  <a:pt x="1970" y="7116"/>
                  <a:pt x="2099" y="7181"/>
                </a:cubicBezTo>
                <a:cubicBezTo>
                  <a:pt x="2509" y="7387"/>
                  <a:pt x="2919" y="7594"/>
                  <a:pt x="3329" y="7801"/>
                </a:cubicBezTo>
                <a:lnTo>
                  <a:pt x="3329" y="17809"/>
                </a:lnTo>
                <a:lnTo>
                  <a:pt x="5032" y="18668"/>
                </a:lnTo>
                <a:lnTo>
                  <a:pt x="5032" y="8658"/>
                </a:lnTo>
                <a:cubicBezTo>
                  <a:pt x="5302" y="8793"/>
                  <a:pt x="5571" y="8929"/>
                  <a:pt x="5841" y="9065"/>
                </a:cubicBezTo>
                <a:cubicBezTo>
                  <a:pt x="6111" y="9200"/>
                  <a:pt x="6380" y="9336"/>
                  <a:pt x="6650" y="9472"/>
                </a:cubicBezTo>
                <a:lnTo>
                  <a:pt x="6650" y="19484"/>
                </a:lnTo>
                <a:lnTo>
                  <a:pt x="8354" y="20343"/>
                </a:lnTo>
                <a:lnTo>
                  <a:pt x="8354" y="10331"/>
                </a:lnTo>
                <a:cubicBezTo>
                  <a:pt x="8624" y="10466"/>
                  <a:pt x="8893" y="10602"/>
                  <a:pt x="9163" y="10737"/>
                </a:cubicBezTo>
                <a:cubicBezTo>
                  <a:pt x="9432" y="10873"/>
                  <a:pt x="9702" y="11008"/>
                  <a:pt x="9971" y="11144"/>
                </a:cubicBezTo>
                <a:lnTo>
                  <a:pt x="9971" y="21159"/>
                </a:lnTo>
                <a:lnTo>
                  <a:pt x="10839" y="21600"/>
                </a:lnTo>
                <a:lnTo>
                  <a:pt x="21596" y="16286"/>
                </a:lnTo>
                <a:lnTo>
                  <a:pt x="21596" y="14597"/>
                </a:lnTo>
                <a:lnTo>
                  <a:pt x="11666" y="19475"/>
                </a:lnTo>
                <a:lnTo>
                  <a:pt x="11667" y="17764"/>
                </a:lnTo>
                <a:lnTo>
                  <a:pt x="21596" y="12887"/>
                </a:lnTo>
                <a:lnTo>
                  <a:pt x="21596" y="11198"/>
                </a:lnTo>
                <a:lnTo>
                  <a:pt x="11669" y="16074"/>
                </a:lnTo>
                <a:lnTo>
                  <a:pt x="11671" y="14553"/>
                </a:lnTo>
                <a:lnTo>
                  <a:pt x="21596" y="9678"/>
                </a:lnTo>
                <a:lnTo>
                  <a:pt x="21596" y="7990"/>
                </a:lnTo>
                <a:lnTo>
                  <a:pt x="11672" y="12863"/>
                </a:lnTo>
                <a:lnTo>
                  <a:pt x="11674" y="11248"/>
                </a:lnTo>
                <a:lnTo>
                  <a:pt x="21596" y="6374"/>
                </a:lnTo>
                <a:lnTo>
                  <a:pt x="21600" y="5426"/>
                </a:lnTo>
                <a:lnTo>
                  <a:pt x="21595" y="5426"/>
                </a:lnTo>
                <a:lnTo>
                  <a:pt x="21599" y="5420"/>
                </a:lnTo>
                <a:lnTo>
                  <a:pt x="10830" y="0"/>
                </a:lnTo>
                <a:close/>
              </a:path>
            </a:pathLst>
          </a:custGeom>
          <a:solidFill>
            <a:schemeClr val="accent3"/>
          </a:solidFill>
          <a:ln w="12700">
            <a:no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Tree>
    <p:extLst>
      <p:ext uri="{BB962C8B-B14F-4D97-AF65-F5344CB8AC3E}">
        <p14:creationId xmlns:p14="http://schemas.microsoft.com/office/powerpoint/2010/main" val="181360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with photo">
    <p:spTree>
      <p:nvGrpSpPr>
        <p:cNvPr id="1" name=""/>
        <p:cNvGrpSpPr/>
        <p:nvPr/>
      </p:nvGrpSpPr>
      <p:grpSpPr>
        <a:xfrm>
          <a:off x="0" y="0"/>
          <a:ext cx="0" cy="0"/>
          <a:chOff x="0" y="0"/>
          <a:chExt cx="0" cy="0"/>
        </a:xfrm>
      </p:grpSpPr>
      <p:sp>
        <p:nvSpPr>
          <p:cNvPr id="7" name="Rectangle 4"/>
          <p:cNvSpPr>
            <a:spLocks noGrp="1"/>
          </p:cNvSpPr>
          <p:nvPr userDrawn="1">
            <p:ph type="sldNum" sz="quarter" idx="10"/>
          </p:nvPr>
        </p:nvSpPr>
        <p:spPr>
          <a:xfrm>
            <a:off x="22489144" y="12347935"/>
            <a:ext cx="895350" cy="482600"/>
          </a:xfrm>
          <a:prstGeom prst="rect">
            <a:avLst/>
          </a:prstGeom>
        </p:spPr>
        <p:txBody>
          <a:bodyPr/>
          <a:lstStyle>
            <a:lvl1pPr>
              <a:defRPr b="0" i="0">
                <a:solidFill>
                  <a:schemeClr val="accent2"/>
                </a:solidFill>
                <a:latin typeface="Montserrat" charset="0"/>
                <a:ea typeface="Montserrat" charset="0"/>
                <a:cs typeface="Montserrat" charset="0"/>
              </a:defRPr>
            </a:lvl1pPr>
          </a:lstStyle>
          <a:p>
            <a:pPr>
              <a:defRPr/>
            </a:pPr>
            <a:fld id="{C4EB2ADA-83FC-0547-8CB3-FE1D4EC3A4C0}" type="slidenum">
              <a:rPr lang="x-none" altLang="x-none" smtClean="0"/>
              <a:pPr>
                <a:defRPr/>
              </a:pPr>
              <a:t>‹#›</a:t>
            </a:fld>
            <a:endParaRPr lang="x-none" altLang="x-none"/>
          </a:p>
        </p:txBody>
      </p:sp>
      <p:sp>
        <p:nvSpPr>
          <p:cNvPr id="8" name="Text Box 3"/>
          <p:cNvSpPr txBox="1">
            <a:spLocks/>
          </p:cNvSpPr>
          <p:nvPr userDrawn="1"/>
        </p:nvSpPr>
        <p:spPr bwMode="auto">
          <a:xfrm>
            <a:off x="2012162" y="12347935"/>
            <a:ext cx="1754902" cy="5012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2400" b="1" dirty="0">
                <a:solidFill>
                  <a:srgbClr val="000000"/>
                </a:solidFill>
                <a:latin typeface="Montserrat Semi" charset="0"/>
                <a:ea typeface="Montserrat Semi" charset="0"/>
                <a:cs typeface="Montserrat Semi" charset="0"/>
                <a:sym typeface="Poppins Medium" charset="0"/>
              </a:rPr>
              <a:t>Window</a:t>
            </a:r>
            <a:endParaRPr lang="x-none" altLang="x-none" sz="2400" b="1" dirty="0">
              <a:solidFill>
                <a:srgbClr val="000000"/>
              </a:solidFill>
              <a:latin typeface="Montserrat Semi" charset="0"/>
              <a:ea typeface="Montserrat Semi" charset="0"/>
              <a:cs typeface="Montserrat Semi" charset="0"/>
              <a:sym typeface="Poppins Medium" charset="0"/>
            </a:endParaRPr>
          </a:p>
        </p:txBody>
      </p:sp>
      <p:sp>
        <p:nvSpPr>
          <p:cNvPr id="9" name="Shape"/>
          <p:cNvSpPr/>
          <p:nvPr userDrawn="1"/>
        </p:nvSpPr>
        <p:spPr>
          <a:xfrm>
            <a:off x="1187761" y="12320337"/>
            <a:ext cx="482572" cy="560906"/>
          </a:xfrm>
          <a:custGeom>
            <a:avLst/>
            <a:gdLst/>
            <a:ahLst/>
            <a:cxnLst>
              <a:cxn ang="0">
                <a:pos x="wd2" y="hd2"/>
              </a:cxn>
              <a:cxn ang="5400000">
                <a:pos x="wd2" y="hd2"/>
              </a:cxn>
              <a:cxn ang="10800000">
                <a:pos x="wd2" y="hd2"/>
              </a:cxn>
              <a:cxn ang="16200000">
                <a:pos x="wd2" y="hd2"/>
              </a:cxn>
            </a:cxnLst>
            <a:rect l="0" t="0" r="r" b="b"/>
            <a:pathLst>
              <a:path w="21600" h="21600" extrusionOk="0">
                <a:moveTo>
                  <a:pt x="10830" y="0"/>
                </a:moveTo>
                <a:lnTo>
                  <a:pt x="9128" y="841"/>
                </a:lnTo>
                <a:lnTo>
                  <a:pt x="19152" y="5887"/>
                </a:lnTo>
                <a:cubicBezTo>
                  <a:pt x="19035" y="5944"/>
                  <a:pt x="18918" y="6002"/>
                  <a:pt x="18801" y="6060"/>
                </a:cubicBezTo>
                <a:cubicBezTo>
                  <a:pt x="18359" y="6277"/>
                  <a:pt x="17917" y="6494"/>
                  <a:pt x="17475" y="6711"/>
                </a:cubicBezTo>
                <a:lnTo>
                  <a:pt x="7457" y="1668"/>
                </a:lnTo>
                <a:lnTo>
                  <a:pt x="5755" y="2510"/>
                </a:lnTo>
                <a:lnTo>
                  <a:pt x="15766" y="7550"/>
                </a:lnTo>
                <a:cubicBezTo>
                  <a:pt x="15515" y="7673"/>
                  <a:pt x="15264" y="7797"/>
                  <a:pt x="15012" y="7920"/>
                </a:cubicBezTo>
                <a:cubicBezTo>
                  <a:pt x="14761" y="8044"/>
                  <a:pt x="14509" y="8167"/>
                  <a:pt x="14258" y="8291"/>
                </a:cubicBezTo>
                <a:lnTo>
                  <a:pt x="4251" y="3254"/>
                </a:lnTo>
                <a:lnTo>
                  <a:pt x="2548" y="4096"/>
                </a:lnTo>
                <a:lnTo>
                  <a:pt x="12549" y="9130"/>
                </a:lnTo>
                <a:cubicBezTo>
                  <a:pt x="12279" y="9263"/>
                  <a:pt x="12009" y="9395"/>
                  <a:pt x="11738" y="9528"/>
                </a:cubicBezTo>
                <a:cubicBezTo>
                  <a:pt x="11468" y="9661"/>
                  <a:pt x="11198" y="9794"/>
                  <a:pt x="10928" y="9927"/>
                </a:cubicBezTo>
                <a:lnTo>
                  <a:pt x="932" y="4896"/>
                </a:lnTo>
                <a:lnTo>
                  <a:pt x="0" y="5393"/>
                </a:lnTo>
                <a:lnTo>
                  <a:pt x="6" y="16134"/>
                </a:lnTo>
                <a:lnTo>
                  <a:pt x="1711" y="16993"/>
                </a:lnTo>
                <a:lnTo>
                  <a:pt x="1711" y="6987"/>
                </a:lnTo>
                <a:cubicBezTo>
                  <a:pt x="1840" y="7051"/>
                  <a:pt x="1970" y="7116"/>
                  <a:pt x="2099" y="7181"/>
                </a:cubicBezTo>
                <a:cubicBezTo>
                  <a:pt x="2509" y="7387"/>
                  <a:pt x="2919" y="7594"/>
                  <a:pt x="3329" y="7801"/>
                </a:cubicBezTo>
                <a:lnTo>
                  <a:pt x="3329" y="17809"/>
                </a:lnTo>
                <a:lnTo>
                  <a:pt x="5032" y="18668"/>
                </a:lnTo>
                <a:lnTo>
                  <a:pt x="5032" y="8658"/>
                </a:lnTo>
                <a:cubicBezTo>
                  <a:pt x="5302" y="8793"/>
                  <a:pt x="5571" y="8929"/>
                  <a:pt x="5841" y="9065"/>
                </a:cubicBezTo>
                <a:cubicBezTo>
                  <a:pt x="6111" y="9200"/>
                  <a:pt x="6380" y="9336"/>
                  <a:pt x="6650" y="9472"/>
                </a:cubicBezTo>
                <a:lnTo>
                  <a:pt x="6650" y="19484"/>
                </a:lnTo>
                <a:lnTo>
                  <a:pt x="8354" y="20343"/>
                </a:lnTo>
                <a:lnTo>
                  <a:pt x="8354" y="10331"/>
                </a:lnTo>
                <a:cubicBezTo>
                  <a:pt x="8624" y="10466"/>
                  <a:pt x="8893" y="10602"/>
                  <a:pt x="9163" y="10737"/>
                </a:cubicBezTo>
                <a:cubicBezTo>
                  <a:pt x="9432" y="10873"/>
                  <a:pt x="9702" y="11008"/>
                  <a:pt x="9971" y="11144"/>
                </a:cubicBezTo>
                <a:lnTo>
                  <a:pt x="9971" y="21159"/>
                </a:lnTo>
                <a:lnTo>
                  <a:pt x="10839" y="21600"/>
                </a:lnTo>
                <a:lnTo>
                  <a:pt x="21596" y="16286"/>
                </a:lnTo>
                <a:lnTo>
                  <a:pt x="21596" y="14597"/>
                </a:lnTo>
                <a:lnTo>
                  <a:pt x="11666" y="19475"/>
                </a:lnTo>
                <a:lnTo>
                  <a:pt x="11667" y="17764"/>
                </a:lnTo>
                <a:lnTo>
                  <a:pt x="21596" y="12887"/>
                </a:lnTo>
                <a:lnTo>
                  <a:pt x="21596" y="11198"/>
                </a:lnTo>
                <a:lnTo>
                  <a:pt x="11669" y="16074"/>
                </a:lnTo>
                <a:lnTo>
                  <a:pt x="11671" y="14553"/>
                </a:lnTo>
                <a:lnTo>
                  <a:pt x="21596" y="9678"/>
                </a:lnTo>
                <a:lnTo>
                  <a:pt x="21596" y="7990"/>
                </a:lnTo>
                <a:lnTo>
                  <a:pt x="11672" y="12863"/>
                </a:lnTo>
                <a:lnTo>
                  <a:pt x="11674" y="11248"/>
                </a:lnTo>
                <a:lnTo>
                  <a:pt x="21596" y="6374"/>
                </a:lnTo>
                <a:lnTo>
                  <a:pt x="21600" y="5426"/>
                </a:lnTo>
                <a:lnTo>
                  <a:pt x="21595" y="5426"/>
                </a:lnTo>
                <a:lnTo>
                  <a:pt x="21599" y="5420"/>
                </a:lnTo>
                <a:lnTo>
                  <a:pt x="10830" y="0"/>
                </a:lnTo>
                <a:close/>
              </a:path>
            </a:pathLst>
          </a:custGeom>
          <a:solidFill>
            <a:schemeClr val="accent3"/>
          </a:solidFill>
          <a:ln w="12700">
            <a:no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5" name="Picture Placeholder 4"/>
          <p:cNvSpPr>
            <a:spLocks noGrp="1"/>
          </p:cNvSpPr>
          <p:nvPr>
            <p:ph type="pic" sz="quarter" idx="11"/>
          </p:nvPr>
        </p:nvSpPr>
        <p:spPr>
          <a:xfrm>
            <a:off x="1460864" y="1008282"/>
            <a:ext cx="5113337" cy="5111750"/>
          </a:xfrm>
          <a:solidFill>
            <a:schemeClr val="accent1"/>
          </a:solidFill>
        </p:spPr>
        <p:txBody>
          <a:bodyPr/>
          <a:lstStyle/>
          <a:p>
            <a:endParaRPr lang="en-US"/>
          </a:p>
        </p:txBody>
      </p:sp>
      <p:sp>
        <p:nvSpPr>
          <p:cNvPr id="10" name="Picture Placeholder 4"/>
          <p:cNvSpPr>
            <a:spLocks noGrp="1"/>
          </p:cNvSpPr>
          <p:nvPr>
            <p:ph type="pic" sz="quarter" idx="12"/>
          </p:nvPr>
        </p:nvSpPr>
        <p:spPr>
          <a:xfrm>
            <a:off x="6863408" y="1008282"/>
            <a:ext cx="5113337" cy="5111750"/>
          </a:xfrm>
          <a:solidFill>
            <a:schemeClr val="accent1"/>
          </a:solidFill>
        </p:spPr>
        <p:txBody>
          <a:bodyPr/>
          <a:lstStyle/>
          <a:p>
            <a:endParaRPr lang="en-US"/>
          </a:p>
        </p:txBody>
      </p:sp>
      <p:sp>
        <p:nvSpPr>
          <p:cNvPr id="11" name="Picture Placeholder 4"/>
          <p:cNvSpPr>
            <a:spLocks noGrp="1"/>
          </p:cNvSpPr>
          <p:nvPr>
            <p:ph type="pic" sz="quarter" idx="13"/>
          </p:nvPr>
        </p:nvSpPr>
        <p:spPr>
          <a:xfrm>
            <a:off x="12265952" y="1008282"/>
            <a:ext cx="5113337" cy="5111750"/>
          </a:xfrm>
          <a:solidFill>
            <a:schemeClr val="accent1"/>
          </a:solidFill>
        </p:spPr>
        <p:txBody>
          <a:bodyPr/>
          <a:lstStyle/>
          <a:p>
            <a:endParaRPr lang="en-US"/>
          </a:p>
        </p:txBody>
      </p:sp>
      <p:sp>
        <p:nvSpPr>
          <p:cNvPr id="12" name="Picture Placeholder 4"/>
          <p:cNvSpPr>
            <a:spLocks noGrp="1"/>
          </p:cNvSpPr>
          <p:nvPr>
            <p:ph type="pic" sz="quarter" idx="14"/>
          </p:nvPr>
        </p:nvSpPr>
        <p:spPr>
          <a:xfrm>
            <a:off x="17668497" y="1008282"/>
            <a:ext cx="5113337" cy="5111750"/>
          </a:xfrm>
          <a:solidFill>
            <a:schemeClr val="accent1"/>
          </a:solidFill>
        </p:spPr>
        <p:txBody>
          <a:bodyPr/>
          <a:lstStyle/>
          <a:p>
            <a:endParaRPr lang="en-US"/>
          </a:p>
        </p:txBody>
      </p:sp>
      <p:sp>
        <p:nvSpPr>
          <p:cNvPr id="13" name="Picture Placeholder 4"/>
          <p:cNvSpPr>
            <a:spLocks noGrp="1"/>
          </p:cNvSpPr>
          <p:nvPr>
            <p:ph type="pic" sz="quarter" idx="15"/>
          </p:nvPr>
        </p:nvSpPr>
        <p:spPr>
          <a:xfrm>
            <a:off x="1460864" y="6497960"/>
            <a:ext cx="5113337" cy="5111750"/>
          </a:xfrm>
          <a:solidFill>
            <a:schemeClr val="accent1"/>
          </a:solidFill>
        </p:spPr>
        <p:txBody>
          <a:bodyPr/>
          <a:lstStyle/>
          <a:p>
            <a:endParaRPr lang="en-US"/>
          </a:p>
        </p:txBody>
      </p:sp>
      <p:sp>
        <p:nvSpPr>
          <p:cNvPr id="14" name="Picture Placeholder 4"/>
          <p:cNvSpPr>
            <a:spLocks noGrp="1"/>
          </p:cNvSpPr>
          <p:nvPr>
            <p:ph type="pic" sz="quarter" idx="16"/>
          </p:nvPr>
        </p:nvSpPr>
        <p:spPr>
          <a:xfrm>
            <a:off x="6863408" y="6497960"/>
            <a:ext cx="5113337" cy="5111750"/>
          </a:xfrm>
          <a:solidFill>
            <a:schemeClr val="accent1"/>
          </a:solidFill>
        </p:spPr>
        <p:txBody>
          <a:bodyPr/>
          <a:lstStyle/>
          <a:p>
            <a:endParaRPr lang="en-US"/>
          </a:p>
        </p:txBody>
      </p:sp>
      <p:sp>
        <p:nvSpPr>
          <p:cNvPr id="15" name="Picture Placeholder 4"/>
          <p:cNvSpPr>
            <a:spLocks noGrp="1"/>
          </p:cNvSpPr>
          <p:nvPr>
            <p:ph type="pic" sz="quarter" idx="17"/>
          </p:nvPr>
        </p:nvSpPr>
        <p:spPr>
          <a:xfrm>
            <a:off x="12265952" y="6497960"/>
            <a:ext cx="5113337" cy="5111750"/>
          </a:xfrm>
          <a:solidFill>
            <a:schemeClr val="accent1"/>
          </a:solidFill>
        </p:spPr>
        <p:txBody>
          <a:bodyPr/>
          <a:lstStyle/>
          <a:p>
            <a:endParaRPr lang="en-US"/>
          </a:p>
        </p:txBody>
      </p:sp>
      <p:sp>
        <p:nvSpPr>
          <p:cNvPr id="16" name="Picture Placeholder 4"/>
          <p:cNvSpPr>
            <a:spLocks noGrp="1"/>
          </p:cNvSpPr>
          <p:nvPr>
            <p:ph type="pic" sz="quarter" idx="18"/>
          </p:nvPr>
        </p:nvSpPr>
        <p:spPr>
          <a:xfrm>
            <a:off x="17668497" y="6497960"/>
            <a:ext cx="5113337" cy="5111750"/>
          </a:xfrm>
          <a:solidFill>
            <a:schemeClr val="accent1"/>
          </a:solidFill>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with photo">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1460864" y="1008282"/>
            <a:ext cx="5113337" cy="5111750"/>
          </a:xfrm>
          <a:solidFill>
            <a:schemeClr val="accent1"/>
          </a:solidFill>
        </p:spPr>
        <p:txBody>
          <a:bodyPr/>
          <a:lstStyle/>
          <a:p>
            <a:endParaRPr lang="en-US"/>
          </a:p>
        </p:txBody>
      </p:sp>
      <p:sp>
        <p:nvSpPr>
          <p:cNvPr id="10" name="Picture Placeholder 4"/>
          <p:cNvSpPr>
            <a:spLocks noGrp="1"/>
          </p:cNvSpPr>
          <p:nvPr>
            <p:ph type="pic" sz="quarter" idx="12"/>
          </p:nvPr>
        </p:nvSpPr>
        <p:spPr>
          <a:xfrm>
            <a:off x="6863408" y="1008282"/>
            <a:ext cx="5113337" cy="5111750"/>
          </a:xfrm>
          <a:solidFill>
            <a:schemeClr val="accent1"/>
          </a:solidFill>
        </p:spPr>
        <p:txBody>
          <a:bodyPr/>
          <a:lstStyle/>
          <a:p>
            <a:endParaRPr lang="en-US"/>
          </a:p>
        </p:txBody>
      </p:sp>
      <p:sp>
        <p:nvSpPr>
          <p:cNvPr id="11" name="Picture Placeholder 4"/>
          <p:cNvSpPr>
            <a:spLocks noGrp="1"/>
          </p:cNvSpPr>
          <p:nvPr>
            <p:ph type="pic" sz="quarter" idx="13"/>
          </p:nvPr>
        </p:nvSpPr>
        <p:spPr>
          <a:xfrm>
            <a:off x="12265952" y="1008282"/>
            <a:ext cx="5113337" cy="5111750"/>
          </a:xfrm>
          <a:solidFill>
            <a:schemeClr val="accent1"/>
          </a:solidFill>
        </p:spPr>
        <p:txBody>
          <a:bodyPr/>
          <a:lstStyle/>
          <a:p>
            <a:endParaRPr lang="en-US"/>
          </a:p>
        </p:txBody>
      </p:sp>
      <p:sp>
        <p:nvSpPr>
          <p:cNvPr id="12" name="Picture Placeholder 4"/>
          <p:cNvSpPr>
            <a:spLocks noGrp="1"/>
          </p:cNvSpPr>
          <p:nvPr>
            <p:ph type="pic" sz="quarter" idx="14"/>
          </p:nvPr>
        </p:nvSpPr>
        <p:spPr>
          <a:xfrm>
            <a:off x="17668497" y="1008282"/>
            <a:ext cx="5113337" cy="5111750"/>
          </a:xfrm>
          <a:solidFill>
            <a:schemeClr val="accent1"/>
          </a:solidFill>
        </p:spPr>
        <p:txBody>
          <a:bodyPr/>
          <a:lstStyle/>
          <a:p>
            <a:endParaRPr lang="en-US"/>
          </a:p>
        </p:txBody>
      </p:sp>
      <p:sp>
        <p:nvSpPr>
          <p:cNvPr id="13" name="Picture Placeholder 4"/>
          <p:cNvSpPr>
            <a:spLocks noGrp="1"/>
          </p:cNvSpPr>
          <p:nvPr>
            <p:ph type="pic" sz="quarter" idx="15"/>
          </p:nvPr>
        </p:nvSpPr>
        <p:spPr>
          <a:xfrm>
            <a:off x="1460864" y="6497960"/>
            <a:ext cx="5113337" cy="5111750"/>
          </a:xfrm>
          <a:solidFill>
            <a:schemeClr val="accent1"/>
          </a:solidFill>
        </p:spPr>
        <p:txBody>
          <a:bodyPr/>
          <a:lstStyle/>
          <a:p>
            <a:endParaRPr lang="en-US"/>
          </a:p>
        </p:txBody>
      </p:sp>
      <p:sp>
        <p:nvSpPr>
          <p:cNvPr id="14" name="Picture Placeholder 4"/>
          <p:cNvSpPr>
            <a:spLocks noGrp="1"/>
          </p:cNvSpPr>
          <p:nvPr>
            <p:ph type="pic" sz="quarter" idx="16"/>
          </p:nvPr>
        </p:nvSpPr>
        <p:spPr>
          <a:xfrm>
            <a:off x="6863408" y="6497960"/>
            <a:ext cx="5113337" cy="5111750"/>
          </a:xfrm>
          <a:solidFill>
            <a:schemeClr val="accent1"/>
          </a:solidFill>
        </p:spPr>
        <p:txBody>
          <a:bodyPr/>
          <a:lstStyle/>
          <a:p>
            <a:endParaRPr lang="en-US"/>
          </a:p>
        </p:txBody>
      </p:sp>
      <p:sp>
        <p:nvSpPr>
          <p:cNvPr id="15" name="Picture Placeholder 4"/>
          <p:cNvSpPr>
            <a:spLocks noGrp="1"/>
          </p:cNvSpPr>
          <p:nvPr>
            <p:ph type="pic" sz="quarter" idx="17"/>
          </p:nvPr>
        </p:nvSpPr>
        <p:spPr>
          <a:xfrm>
            <a:off x="12265952" y="6497960"/>
            <a:ext cx="5113337" cy="5111750"/>
          </a:xfrm>
          <a:solidFill>
            <a:schemeClr val="accent1"/>
          </a:solidFill>
        </p:spPr>
        <p:txBody>
          <a:bodyPr/>
          <a:lstStyle/>
          <a:p>
            <a:endParaRPr lang="en-US"/>
          </a:p>
        </p:txBody>
      </p:sp>
      <p:sp>
        <p:nvSpPr>
          <p:cNvPr id="16" name="Picture Placeholder 4"/>
          <p:cNvSpPr>
            <a:spLocks noGrp="1"/>
          </p:cNvSpPr>
          <p:nvPr>
            <p:ph type="pic" sz="quarter" idx="18"/>
          </p:nvPr>
        </p:nvSpPr>
        <p:spPr>
          <a:xfrm>
            <a:off x="17668497" y="6497960"/>
            <a:ext cx="5113337" cy="5111750"/>
          </a:xfrm>
          <a:solidFill>
            <a:schemeClr val="accent1"/>
          </a:solidFill>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757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168" y="8813801"/>
            <a:ext cx="20726400" cy="2724150"/>
          </a:xfrm>
        </p:spPr>
        <p:txBody>
          <a:bodyPr anchor="t"/>
          <a:lstStyle>
            <a:lvl1pPr algn="l">
              <a:defRPr sz="8000" b="1" cap="all"/>
            </a:lvl1pPr>
          </a:lstStyle>
          <a:p>
            <a:r>
              <a:rPr lang="en-US"/>
              <a:t>Click to edit Master title style</a:t>
            </a:r>
          </a:p>
        </p:txBody>
      </p:sp>
      <p:sp>
        <p:nvSpPr>
          <p:cNvPr id="3" name="Text Placeholder 2"/>
          <p:cNvSpPr>
            <a:spLocks noGrp="1"/>
          </p:cNvSpPr>
          <p:nvPr>
            <p:ph type="body" idx="1"/>
          </p:nvPr>
        </p:nvSpPr>
        <p:spPr>
          <a:xfrm>
            <a:off x="1926168" y="5813427"/>
            <a:ext cx="20726400" cy="3000374"/>
          </a:xfrm>
        </p:spPr>
        <p:txBody>
          <a:bodyPr anchor="b"/>
          <a:lstStyle>
            <a:lvl1pPr marL="0" indent="0">
              <a:buNone/>
              <a:defRPr sz="4000"/>
            </a:lvl1pPr>
            <a:lvl2pPr marL="914400" indent="0">
              <a:buNone/>
              <a:defRPr sz="3600"/>
            </a:lvl2pPr>
            <a:lvl3pPr marL="1828800" indent="0">
              <a:buNone/>
              <a:defRPr sz="3200"/>
            </a:lvl3pPr>
            <a:lvl4pPr marL="2743200" indent="0">
              <a:buNone/>
              <a:defRPr sz="2800"/>
            </a:lvl4pPr>
            <a:lvl5pPr marL="3657600" indent="0">
              <a:buNone/>
              <a:defRPr sz="2800"/>
            </a:lvl5pPr>
            <a:lvl6pPr marL="4572000" indent="0">
              <a:buNone/>
              <a:defRPr sz="2800"/>
            </a:lvl6pPr>
            <a:lvl7pPr marL="5486400" indent="0">
              <a:buNone/>
              <a:defRPr sz="2800"/>
            </a:lvl7pPr>
            <a:lvl8pPr marL="6400800" indent="0">
              <a:buNone/>
              <a:defRPr sz="2800"/>
            </a:lvl8pPr>
            <a:lvl9pPr marL="7315200" indent="0">
              <a:buNone/>
              <a:defRPr sz="2800"/>
            </a:lvl9pPr>
          </a:lstStyle>
          <a:p>
            <a:pPr lvl="0"/>
            <a:r>
              <a:rPr lang="en-US"/>
              <a:t>Click to edit Master text styles</a:t>
            </a:r>
          </a:p>
        </p:txBody>
      </p:sp>
    </p:spTree>
    <p:extLst>
      <p:ext uri="{BB962C8B-B14F-4D97-AF65-F5344CB8AC3E}">
        <p14:creationId xmlns:p14="http://schemas.microsoft.com/office/powerpoint/2010/main" val="9122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0988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C8413CB-D7EB-29CF-FC9B-DF51DB28E742}"/>
              </a:ext>
            </a:extLst>
          </p:cNvPr>
          <p:cNvSpPr>
            <a:spLocks noGrp="1"/>
          </p:cNvSpPr>
          <p:nvPr>
            <p:ph type="title"/>
          </p:nvPr>
        </p:nvSpPr>
        <p:spPr>
          <a:xfrm>
            <a:off x="1676400" y="2229113"/>
            <a:ext cx="21031200" cy="2651126"/>
          </a:xfrm>
          <a:prstGeom prst="rect">
            <a:avLst/>
          </a:prstGeom>
        </p:spPr>
        <p:txBody>
          <a:bodyPr/>
          <a:lstStyle>
            <a:lvl1pPr>
              <a:defRPr b="1">
                <a:solidFill>
                  <a:srgbClr val="FEFEFE"/>
                </a:solidFill>
              </a:defRPr>
            </a:lvl1pPr>
          </a:lstStyle>
          <a:p>
            <a:r>
              <a:rPr lang="en-US"/>
              <a:t>Click to edit Master title style</a:t>
            </a:r>
          </a:p>
        </p:txBody>
      </p:sp>
    </p:spTree>
    <p:extLst>
      <p:ext uri="{BB962C8B-B14F-4D97-AF65-F5344CB8AC3E}">
        <p14:creationId xmlns:p14="http://schemas.microsoft.com/office/powerpoint/2010/main" val="669391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bwMode="auto">
          <a:xfrm>
            <a:off x="2120900" y="2278063"/>
            <a:ext cx="20627975" cy="217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x-none" altLang="x-none">
                <a:sym typeface="Poppins Medium" charset="0"/>
              </a:rPr>
              <a:t>Click to edit Master title style</a:t>
            </a:r>
          </a:p>
        </p:txBody>
      </p:sp>
      <p:sp>
        <p:nvSpPr>
          <p:cNvPr id="1027" name="Rectangle 3"/>
          <p:cNvSpPr>
            <a:spLocks noGrp="1"/>
          </p:cNvSpPr>
          <p:nvPr>
            <p:ph type="body" idx="1"/>
          </p:nvPr>
        </p:nvSpPr>
        <p:spPr bwMode="auto">
          <a:xfrm>
            <a:off x="2271713" y="4670425"/>
            <a:ext cx="20477162" cy="701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x-none" altLang="x-none">
                <a:sym typeface="Poppins" charset="0"/>
              </a:rPr>
              <a:t>Click to edit Master text styles</a:t>
            </a:r>
          </a:p>
          <a:p>
            <a:pPr lvl="1"/>
            <a:r>
              <a:rPr lang="x-none" altLang="x-none" dirty="0">
                <a:sym typeface="Poppins" charset="0"/>
              </a:rPr>
              <a:t>Second level</a:t>
            </a:r>
          </a:p>
          <a:p>
            <a:pPr lvl="2"/>
            <a:r>
              <a:rPr lang="x-none" altLang="x-none" dirty="0">
                <a:sym typeface="Poppins" charset="0"/>
              </a:rPr>
              <a:t>Third level</a:t>
            </a:r>
          </a:p>
          <a:p>
            <a:pPr lvl="3"/>
            <a:r>
              <a:rPr lang="x-none" altLang="x-none" dirty="0">
                <a:sym typeface="Poppins" charset="0"/>
              </a:rPr>
              <a:t>Fourth level</a:t>
            </a:r>
          </a:p>
          <a:p>
            <a:pPr lvl="4"/>
            <a:r>
              <a:rPr lang="x-none" altLang="x-none" dirty="0">
                <a:sym typeface="Poppins" charset="0"/>
              </a:rPr>
              <a:t>Fifth level</a:t>
            </a:r>
          </a:p>
        </p:txBody>
      </p:sp>
    </p:spTree>
  </p:cSld>
  <p:clrMap bg1="dk2" tx1="lt1" bg2="dk1" tx2="lt2" accent1="accent1" accent2="accent2" accent3="accent3" accent4="accent4" accent5="accent5" accent6="accent6" hlink="hlink" folHlink="folHlink"/>
  <p:sldLayoutIdLst>
    <p:sldLayoutId id="2147483790" r:id="rId1"/>
    <p:sldLayoutId id="2147483792" r:id="rId2"/>
    <p:sldLayoutId id="2147483793" r:id="rId3"/>
    <p:sldLayoutId id="2147483791" r:id="rId4"/>
    <p:sldLayoutId id="2147483794" r:id="rId5"/>
    <p:sldLayoutId id="2147483795" r:id="rId6"/>
    <p:sldLayoutId id="2147483796" r:id="rId7"/>
  </p:sldLayoutIdLst>
  <p:txStyles>
    <p:titleStyle>
      <a:lvl1pPr algn="l" defTabSz="825500" rtl="0" eaLnBrk="0" fontAlgn="base" hangingPunct="0">
        <a:spcBef>
          <a:spcPct val="0"/>
        </a:spcBef>
        <a:spcAft>
          <a:spcPct val="0"/>
        </a:spcAft>
        <a:defRPr sz="10000" b="1" i="0" kern="1200">
          <a:solidFill>
            <a:schemeClr val="bg1"/>
          </a:solidFill>
          <a:latin typeface="Montserrat Semi" charset="0"/>
          <a:ea typeface="Montserrat Semi" charset="0"/>
          <a:cs typeface="Montserrat Semi" charset="0"/>
          <a:sym typeface="Poppins Medium" charset="0"/>
        </a:defRPr>
      </a:lvl1pPr>
      <a:lvl2pPr algn="l" defTabSz="825500" rtl="0" eaLnBrk="0" fontAlgn="base" hangingPunct="0">
        <a:spcBef>
          <a:spcPct val="0"/>
        </a:spcBef>
        <a:spcAft>
          <a:spcPct val="0"/>
        </a:spcAft>
        <a:defRPr sz="10000" b="1">
          <a:solidFill>
            <a:srgbClr val="272D30"/>
          </a:solidFill>
          <a:latin typeface="Open Sans Semibold" charset="0"/>
          <a:ea typeface="Open Sans Semibold" charset="0"/>
          <a:cs typeface="Open Sans Semibold" charset="0"/>
          <a:sym typeface="Poppins Medium" charset="0"/>
        </a:defRPr>
      </a:lvl2pPr>
      <a:lvl3pPr algn="l" defTabSz="825500" rtl="0" eaLnBrk="0" fontAlgn="base" hangingPunct="0">
        <a:spcBef>
          <a:spcPct val="0"/>
        </a:spcBef>
        <a:spcAft>
          <a:spcPct val="0"/>
        </a:spcAft>
        <a:defRPr sz="10000" b="1">
          <a:solidFill>
            <a:srgbClr val="272D30"/>
          </a:solidFill>
          <a:latin typeface="Open Sans Semibold" charset="0"/>
          <a:ea typeface="Open Sans Semibold" charset="0"/>
          <a:cs typeface="Open Sans Semibold" charset="0"/>
          <a:sym typeface="Poppins Medium" charset="0"/>
        </a:defRPr>
      </a:lvl3pPr>
      <a:lvl4pPr algn="l" defTabSz="825500" rtl="0" eaLnBrk="0" fontAlgn="base" hangingPunct="0">
        <a:spcBef>
          <a:spcPct val="0"/>
        </a:spcBef>
        <a:spcAft>
          <a:spcPct val="0"/>
        </a:spcAft>
        <a:defRPr sz="10000" b="1">
          <a:solidFill>
            <a:srgbClr val="272D30"/>
          </a:solidFill>
          <a:latin typeface="Open Sans Semibold" charset="0"/>
          <a:ea typeface="Open Sans Semibold" charset="0"/>
          <a:cs typeface="Open Sans Semibold" charset="0"/>
          <a:sym typeface="Poppins Medium" charset="0"/>
        </a:defRPr>
      </a:lvl4pPr>
      <a:lvl5pPr algn="l" defTabSz="825500" rtl="0" eaLnBrk="0" fontAlgn="base" hangingPunct="0">
        <a:spcBef>
          <a:spcPct val="0"/>
        </a:spcBef>
        <a:spcAft>
          <a:spcPct val="0"/>
        </a:spcAft>
        <a:defRPr sz="10000" b="1">
          <a:solidFill>
            <a:srgbClr val="272D30"/>
          </a:solidFill>
          <a:latin typeface="Open Sans Semibold" charset="0"/>
          <a:ea typeface="Open Sans Semibold" charset="0"/>
          <a:cs typeface="Open Sans Semibold" charset="0"/>
          <a:sym typeface="Poppins Medium" charset="0"/>
        </a:defRPr>
      </a:lvl5pPr>
      <a:lvl6pPr marL="457200" algn="l" defTabSz="825500" rtl="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sym typeface="Poppins Medium" charset="0"/>
        </a:defRPr>
      </a:lvl6pPr>
      <a:lvl7pPr marL="914400" algn="l" defTabSz="825500" rtl="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sym typeface="Poppins Medium" charset="0"/>
        </a:defRPr>
      </a:lvl7pPr>
      <a:lvl8pPr marL="1371600" algn="l" defTabSz="825500" rtl="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sym typeface="Poppins Medium" charset="0"/>
        </a:defRPr>
      </a:lvl8pPr>
      <a:lvl9pPr marL="1828800" algn="l" defTabSz="825500" rtl="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sym typeface="Poppins Medium" charset="0"/>
        </a:defRPr>
      </a:lvl9pPr>
    </p:titleStyle>
    <p:bodyStyle>
      <a:lvl1pPr algn="l" defTabSz="825500" rtl="0" eaLnBrk="0" fontAlgn="base" hangingPunct="0">
        <a:lnSpc>
          <a:spcPct val="180000"/>
        </a:lnSpc>
        <a:spcBef>
          <a:spcPct val="0"/>
        </a:spcBef>
        <a:spcAft>
          <a:spcPct val="0"/>
        </a:spcAft>
        <a:defRPr sz="2200" kern="1200">
          <a:solidFill>
            <a:schemeClr val="bg2"/>
          </a:solidFill>
          <a:latin typeface="Open Sans" charset="0"/>
          <a:ea typeface="Open Sans" charset="0"/>
          <a:cs typeface="Open Sans" charset="0"/>
          <a:sym typeface="Poppins" charset="0"/>
        </a:defRPr>
      </a:lvl1pPr>
      <a:lvl2pPr indent="228600" algn="l" defTabSz="825500" rtl="0" eaLnBrk="0" fontAlgn="base" hangingPunct="0">
        <a:lnSpc>
          <a:spcPct val="180000"/>
        </a:lnSpc>
        <a:spcBef>
          <a:spcPct val="0"/>
        </a:spcBef>
        <a:spcAft>
          <a:spcPct val="0"/>
        </a:spcAft>
        <a:defRPr sz="2200" kern="1200">
          <a:solidFill>
            <a:schemeClr val="bg2"/>
          </a:solidFill>
          <a:latin typeface="Open Sans" charset="0"/>
          <a:ea typeface="Open Sans" charset="0"/>
          <a:cs typeface="Open Sans" charset="0"/>
          <a:sym typeface="Poppins" charset="0"/>
        </a:defRPr>
      </a:lvl2pPr>
      <a:lvl3pPr indent="457200" algn="l" defTabSz="825500" rtl="0" eaLnBrk="0" fontAlgn="base" hangingPunct="0">
        <a:lnSpc>
          <a:spcPct val="180000"/>
        </a:lnSpc>
        <a:spcBef>
          <a:spcPct val="0"/>
        </a:spcBef>
        <a:spcAft>
          <a:spcPct val="0"/>
        </a:spcAft>
        <a:defRPr sz="2200" kern="1200">
          <a:solidFill>
            <a:schemeClr val="bg2"/>
          </a:solidFill>
          <a:latin typeface="Open Sans" charset="0"/>
          <a:ea typeface="Open Sans" charset="0"/>
          <a:cs typeface="Open Sans" charset="0"/>
          <a:sym typeface="Poppins" charset="0"/>
        </a:defRPr>
      </a:lvl3pPr>
      <a:lvl4pPr indent="685800" algn="l" defTabSz="825500" rtl="0" eaLnBrk="0" fontAlgn="base" hangingPunct="0">
        <a:lnSpc>
          <a:spcPct val="180000"/>
        </a:lnSpc>
        <a:spcBef>
          <a:spcPct val="0"/>
        </a:spcBef>
        <a:spcAft>
          <a:spcPct val="0"/>
        </a:spcAft>
        <a:defRPr sz="2200" kern="1200">
          <a:solidFill>
            <a:schemeClr val="bg2"/>
          </a:solidFill>
          <a:latin typeface="Open Sans" charset="0"/>
          <a:ea typeface="Open Sans" charset="0"/>
          <a:cs typeface="Open Sans" charset="0"/>
          <a:sym typeface="Poppins" charset="0"/>
        </a:defRPr>
      </a:lvl4pPr>
      <a:lvl5pPr indent="914400" algn="l" defTabSz="825500" rtl="0" eaLnBrk="0" fontAlgn="base" hangingPunct="0">
        <a:lnSpc>
          <a:spcPct val="180000"/>
        </a:lnSpc>
        <a:spcBef>
          <a:spcPct val="0"/>
        </a:spcBef>
        <a:spcAft>
          <a:spcPct val="0"/>
        </a:spcAft>
        <a:defRPr sz="2200" kern="1200">
          <a:solidFill>
            <a:schemeClr val="bg2"/>
          </a:solidFill>
          <a:latin typeface="Open Sans" charset="0"/>
          <a:ea typeface="Open Sans" charset="0"/>
          <a:cs typeface="Open Sans" charset="0"/>
          <a:sym typeface="Poppi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B1884-21AC-0037-5F00-AAB8EDA1086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859B1C2-2997-528D-5DF4-198E560CE21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0" y="0"/>
            <a:ext cx="24384000" cy="13716000"/>
          </a:xfrm>
          <a:prstGeom prst="rect">
            <a:avLst/>
          </a:prstGeom>
        </p:spPr>
      </p:pic>
      <p:sp>
        <p:nvSpPr>
          <p:cNvPr id="6" name="Title 1">
            <a:extLst>
              <a:ext uri="{FF2B5EF4-FFF2-40B4-BE49-F238E27FC236}">
                <a16:creationId xmlns:a16="http://schemas.microsoft.com/office/drawing/2014/main" id="{8B7740F4-C961-038F-ED0A-1A9166F8F3BA}"/>
              </a:ext>
            </a:extLst>
          </p:cNvPr>
          <p:cNvSpPr>
            <a:spLocks noGrp="1"/>
          </p:cNvSpPr>
          <p:nvPr>
            <p:ph type="title"/>
          </p:nvPr>
        </p:nvSpPr>
        <p:spPr>
          <a:xfrm>
            <a:off x="1676400" y="2216151"/>
            <a:ext cx="21031200" cy="2651126"/>
          </a:xfrm>
          <a:prstGeom prst="rect">
            <a:avLst/>
          </a:prstGeom>
        </p:spPr>
        <p:txBody>
          <a:bodyPr>
            <a:no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r>
              <a:rPr lang="en-US" sz="9600" b="1">
                <a:solidFill>
                  <a:srgbClr val="13526C"/>
                </a:solidFill>
                <a:latin typeface="Arial" panose="020B0604020202020204" pitchFamily="34" charset="0"/>
                <a:cs typeface="Arial" panose="020B0604020202020204" pitchFamily="34" charset="0"/>
              </a:rPr>
              <a:t>Artificial Intelligence, Business Ethics and the Value of Choice</a:t>
            </a:r>
          </a:p>
        </p:txBody>
      </p:sp>
      <p:sp>
        <p:nvSpPr>
          <p:cNvPr id="8" name="Text Placeholder 3">
            <a:extLst>
              <a:ext uri="{FF2B5EF4-FFF2-40B4-BE49-F238E27FC236}">
                <a16:creationId xmlns:a16="http://schemas.microsoft.com/office/drawing/2014/main" id="{1B22F99D-7793-DF67-3A85-498CF8FCDE18}"/>
              </a:ext>
            </a:extLst>
          </p:cNvPr>
          <p:cNvSpPr>
            <a:spLocks noGrp="1"/>
          </p:cNvSpPr>
          <p:nvPr/>
        </p:nvSpPr>
        <p:spPr>
          <a:xfrm>
            <a:off x="1676400" y="6771936"/>
            <a:ext cx="12382500" cy="724036"/>
          </a:xfrm>
          <a:prstGeom prst="rect">
            <a:avLst/>
          </a:prstGeom>
        </p:spPr>
        <p:txBody>
          <a:bodyPr vert="horz" lIns="182880" tIns="91440" rIns="182880" bIns="91440" rtlCol="0">
            <a:no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r>
              <a:rPr lang="en-US" sz="4000" b="1">
                <a:latin typeface="Arial" panose="020B0604020202020204" pitchFamily="34" charset="0"/>
                <a:cs typeface="Arial" panose="020B0604020202020204" pitchFamily="34" charset="0"/>
              </a:rPr>
              <a:t>Vikram Bhargava</a:t>
            </a:r>
          </a:p>
        </p:txBody>
      </p:sp>
      <p:sp>
        <p:nvSpPr>
          <p:cNvPr id="9" name="Text Placeholder 3">
            <a:extLst>
              <a:ext uri="{FF2B5EF4-FFF2-40B4-BE49-F238E27FC236}">
                <a16:creationId xmlns:a16="http://schemas.microsoft.com/office/drawing/2014/main" id="{82B3BAE1-99C3-4C91-9A78-502D4748C206}"/>
              </a:ext>
            </a:extLst>
          </p:cNvPr>
          <p:cNvSpPr>
            <a:spLocks noGrp="1"/>
          </p:cNvSpPr>
          <p:nvPr/>
        </p:nvSpPr>
        <p:spPr>
          <a:xfrm>
            <a:off x="1676401" y="7495972"/>
            <a:ext cx="12076922" cy="724036"/>
          </a:xfrm>
          <a:prstGeom prst="rect">
            <a:avLst/>
          </a:prstGeom>
        </p:spPr>
        <p:txBody>
          <a:bodyPr vert="horz" lIns="182880" tIns="91440" rIns="182880" bIns="91440" rtlCol="0">
            <a:no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eaLnBrk="1">
              <a:lnSpc>
                <a:spcPct val="120000"/>
              </a:lnSpc>
              <a:defRPr/>
            </a:pPr>
            <a:r>
              <a:rPr lang="en-US" altLang="x-none" sz="4000">
                <a:solidFill>
                  <a:srgbClr val="000000"/>
                </a:solidFill>
                <a:latin typeface="+mj-lt"/>
                <a:ea typeface="Montserrat Semi" charset="0"/>
                <a:cs typeface="Montserrat Semi" charset="0"/>
                <a:sym typeface="Poppins Medium" charset="0"/>
              </a:rPr>
              <a:t>Assistant Professor of Strategic Management &amp; Public Policy, George Washington University School of Business</a:t>
            </a:r>
          </a:p>
        </p:txBody>
      </p:sp>
      <p:pic>
        <p:nvPicPr>
          <p:cNvPr id="3" name="Picture Placeholder 7">
            <a:extLst>
              <a:ext uri="{FF2B5EF4-FFF2-40B4-BE49-F238E27FC236}">
                <a16:creationId xmlns:a16="http://schemas.microsoft.com/office/drawing/2014/main" id="{4676277D-FE54-04ED-9103-F8BF1C38D34E}"/>
              </a:ext>
            </a:extLst>
          </p:cNvPr>
          <p:cNvPicPr>
            <a:picLocks noChangeAspect="1"/>
          </p:cNvPicPr>
          <p:nvPr/>
        </p:nvPicPr>
        <p:blipFill>
          <a:blip r:embed="rId3"/>
          <a:stretch>
            <a:fillRect/>
          </a:stretch>
        </p:blipFill>
        <p:spPr>
          <a:xfrm>
            <a:off x="15429722" y="5223185"/>
            <a:ext cx="7261956" cy="6276666"/>
          </a:xfrm>
          <a:prstGeom prst="rect">
            <a:avLst/>
          </a:prstGeom>
          <a:solidFill>
            <a:schemeClr val="accent1"/>
          </a:solidFill>
        </p:spPr>
      </p:pic>
    </p:spTree>
    <p:extLst>
      <p:ext uri="{BB962C8B-B14F-4D97-AF65-F5344CB8AC3E}">
        <p14:creationId xmlns:p14="http://schemas.microsoft.com/office/powerpoint/2010/main" val="3799432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498047" y="3407169"/>
            <a:ext cx="7128670" cy="4215782"/>
            <a:chOff x="2759075" y="2543072"/>
            <a:chExt cx="7128669" cy="4215781"/>
          </a:xfrm>
        </p:grpSpPr>
        <p:sp>
          <p:nvSpPr>
            <p:cNvPr id="8" name="Text Box 3"/>
            <p:cNvSpPr txBox="1">
              <a:spLocks/>
            </p:cNvSpPr>
            <p:nvPr/>
          </p:nvSpPr>
          <p:spPr bwMode="auto">
            <a:xfrm>
              <a:off x="2759075" y="3203990"/>
              <a:ext cx="6840637"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eaLnBrk="1">
                <a:defRPr/>
              </a:pPr>
              <a:r>
                <a:rPr lang="en-US" sz="6000">
                  <a:latin typeface="+mj-lt"/>
                </a:rPr>
                <a:t>A large body of behavioral evidence suggests we’re bad predicters of performance and fit. </a:t>
              </a:r>
              <a:endParaRPr lang="x-none" altLang="x-none" sz="6000" b="1">
                <a:latin typeface="+mj-lt"/>
                <a:ea typeface="Montserrat Semi" charset="0"/>
                <a:cs typeface="Montserrat Semi" charset="0"/>
                <a:sym typeface="Poppins Medium" charset="0"/>
              </a:endParaRPr>
            </a:p>
          </p:txBody>
        </p:sp>
        <p:sp>
          <p:nvSpPr>
            <p:cNvPr id="2" name="Rectangle 1"/>
            <p:cNvSpPr/>
            <p:nvPr/>
          </p:nvSpPr>
          <p:spPr bwMode="auto">
            <a:xfrm>
              <a:off x="2778125" y="5849887"/>
              <a:ext cx="7109619" cy="908966"/>
            </a:xfrm>
            <a:prstGeom prst="rect">
              <a:avLst/>
            </a:prstGeom>
          </p:spPr>
          <p:txBody>
            <a:bodyPr wrap="square">
              <a:sp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a:lnSpc>
                  <a:spcPct val="180000"/>
                </a:lnSpc>
                <a:defRPr/>
              </a:pPr>
              <a:r>
                <a:rPr lang="en-US" altLang="en-US" sz="1050">
                  <a:latin typeface="+mj-lt"/>
                </a:rPr>
                <a:t>	</a:t>
              </a:r>
            </a:p>
            <a:p>
              <a:pPr>
                <a:lnSpc>
                  <a:spcPct val="180000"/>
                </a:lnSpc>
                <a:defRPr/>
              </a:pPr>
              <a:endParaRPr lang="en-US" sz="1800">
                <a:latin typeface="+mj-lt"/>
                <a:ea typeface="Open Sans" charset="0"/>
                <a:cs typeface="Open Sans" charset="0"/>
              </a:endParaRPr>
            </a:p>
          </p:txBody>
        </p:sp>
        <p:sp>
          <p:nvSpPr>
            <p:cNvPr id="7" name="Text Box 2"/>
            <p:cNvSpPr txBox="1">
              <a:spLocks/>
            </p:cNvSpPr>
            <p:nvPr/>
          </p:nvSpPr>
          <p:spPr bwMode="auto">
            <a:xfrm>
              <a:off x="2760551" y="2543072"/>
              <a:ext cx="5592761" cy="6309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eaLnBrk="1">
                <a:defRPr/>
              </a:pPr>
              <a:r>
                <a:rPr lang="en-US" altLang="x-none" sz="7200" spc="300">
                  <a:latin typeface="+mj-lt"/>
                  <a:ea typeface="Montserrat" charset="0"/>
                  <a:cs typeface="Montserrat" charset="0"/>
                  <a:sym typeface="Poppins SemiBold" charset="0"/>
                </a:rPr>
                <a:t>The Behavioral Threat</a:t>
              </a:r>
              <a:endParaRPr lang="x-none" altLang="x-none" sz="7200" spc="300">
                <a:latin typeface="+mj-lt"/>
                <a:ea typeface="Montserrat" charset="0"/>
                <a:cs typeface="Montserrat" charset="0"/>
                <a:sym typeface="Poppins SemiBold" charset="0"/>
              </a:endParaRPr>
            </a:p>
          </p:txBody>
        </p:sp>
      </p:grpSp>
      <p:pic>
        <p:nvPicPr>
          <p:cNvPr id="22" name="Picture 21">
            <a:extLst>
              <a:ext uri="{FF2B5EF4-FFF2-40B4-BE49-F238E27FC236}">
                <a16:creationId xmlns:a16="http://schemas.microsoft.com/office/drawing/2014/main" id="{5857FA06-89D4-AC4D-8427-ABD46420789E}"/>
              </a:ext>
            </a:extLst>
          </p:cNvPr>
          <p:cNvPicPr>
            <a:picLocks noChangeAspect="1"/>
          </p:cNvPicPr>
          <p:nvPr/>
        </p:nvPicPr>
        <p:blipFill>
          <a:blip r:embed="rId2"/>
          <a:stretch>
            <a:fillRect/>
          </a:stretch>
        </p:blipFill>
        <p:spPr>
          <a:xfrm>
            <a:off x="10247784" y="2540833"/>
            <a:ext cx="12951508" cy="8634338"/>
          </a:xfrm>
          <a:prstGeom prst="rect">
            <a:avLst/>
          </a:prstGeom>
        </p:spPr>
      </p:pic>
    </p:spTree>
    <p:extLst>
      <p:ext uri="{BB962C8B-B14F-4D97-AF65-F5344CB8AC3E}">
        <p14:creationId xmlns:p14="http://schemas.microsoft.com/office/powerpoint/2010/main" val="2102770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2BD34D-CC28-BA45-9B38-8E85F21D48EF}"/>
              </a:ext>
            </a:extLst>
          </p:cNvPr>
          <p:cNvSpPr/>
          <p:nvPr/>
        </p:nvSpPr>
        <p:spPr>
          <a:xfrm>
            <a:off x="6575376" y="5849888"/>
            <a:ext cx="14074824" cy="1323439"/>
          </a:xfrm>
          <a:prstGeom prst="rect">
            <a:avLst/>
          </a:prstGeom>
        </p:spPr>
        <p:txBody>
          <a:bodyPr wrap="square">
            <a:sp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r>
              <a:rPr lang="en-US" sz="8000" b="1">
                <a:latin typeface="+mj-lt"/>
                <a:ea typeface="Calibri" panose="020F0502020204030204" pitchFamily="34" charset="0"/>
                <a:cs typeface="Times New Roman" panose="02020603050405020304" pitchFamily="18" charset="0"/>
              </a:rPr>
              <a:t>But what’s the alternative?</a:t>
            </a:r>
            <a:endParaRPr lang="en-US" sz="8000" b="1">
              <a:latin typeface="+mj-lt"/>
            </a:endParaRPr>
          </a:p>
        </p:txBody>
      </p:sp>
    </p:spTree>
    <p:extLst>
      <p:ext uri="{BB962C8B-B14F-4D97-AF65-F5344CB8AC3E}">
        <p14:creationId xmlns:p14="http://schemas.microsoft.com/office/powerpoint/2010/main" val="659831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498047" y="3407169"/>
            <a:ext cx="7128670" cy="4215782"/>
            <a:chOff x="2759075" y="2543072"/>
            <a:chExt cx="7128669" cy="4215781"/>
          </a:xfrm>
        </p:grpSpPr>
        <p:sp>
          <p:nvSpPr>
            <p:cNvPr id="8" name="Text Box 3"/>
            <p:cNvSpPr txBox="1">
              <a:spLocks/>
            </p:cNvSpPr>
            <p:nvPr/>
          </p:nvSpPr>
          <p:spPr bwMode="auto">
            <a:xfrm>
              <a:off x="2759075" y="3203990"/>
              <a:ext cx="6840637"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eaLnBrk="1">
                <a:defRPr/>
              </a:pPr>
              <a:r>
                <a:rPr lang="en-US" sz="6000">
                  <a:latin typeface="+mj-lt"/>
                </a:rPr>
                <a:t>Algorithms already have a superior track-record of predicting fit than humans, even experts, in many domains. </a:t>
              </a:r>
              <a:endParaRPr lang="x-none" altLang="x-none" sz="6000" b="1">
                <a:latin typeface="+mj-lt"/>
                <a:ea typeface="Montserrat Semi" charset="0"/>
                <a:cs typeface="Montserrat Semi" charset="0"/>
                <a:sym typeface="Poppins Medium" charset="0"/>
              </a:endParaRPr>
            </a:p>
          </p:txBody>
        </p:sp>
        <p:sp>
          <p:nvSpPr>
            <p:cNvPr id="2" name="Rectangle 1"/>
            <p:cNvSpPr/>
            <p:nvPr/>
          </p:nvSpPr>
          <p:spPr bwMode="auto">
            <a:xfrm>
              <a:off x="2778125" y="5849887"/>
              <a:ext cx="7109619" cy="908966"/>
            </a:xfrm>
            <a:prstGeom prst="rect">
              <a:avLst/>
            </a:prstGeom>
          </p:spPr>
          <p:txBody>
            <a:bodyPr wrap="square">
              <a:sp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a:lnSpc>
                  <a:spcPct val="180000"/>
                </a:lnSpc>
                <a:defRPr/>
              </a:pPr>
              <a:r>
                <a:rPr lang="en-US" altLang="en-US" sz="1050">
                  <a:latin typeface="+mj-lt"/>
                </a:rPr>
                <a:t>	</a:t>
              </a:r>
            </a:p>
            <a:p>
              <a:pPr>
                <a:lnSpc>
                  <a:spcPct val="180000"/>
                </a:lnSpc>
                <a:defRPr/>
              </a:pPr>
              <a:endParaRPr lang="en-US" sz="1800">
                <a:latin typeface="+mj-lt"/>
                <a:ea typeface="Open Sans" charset="0"/>
                <a:cs typeface="Open Sans" charset="0"/>
              </a:endParaRPr>
            </a:p>
          </p:txBody>
        </p:sp>
        <p:sp>
          <p:nvSpPr>
            <p:cNvPr id="7" name="Text Box 2"/>
            <p:cNvSpPr txBox="1">
              <a:spLocks/>
            </p:cNvSpPr>
            <p:nvPr/>
          </p:nvSpPr>
          <p:spPr bwMode="auto">
            <a:xfrm>
              <a:off x="2760551" y="2543072"/>
              <a:ext cx="5592761" cy="6309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eaLnBrk="1">
                <a:defRPr/>
              </a:pPr>
              <a:r>
                <a:rPr lang="en-US" altLang="x-none" sz="7200" spc="300">
                  <a:latin typeface="+mj-lt"/>
                  <a:ea typeface="Montserrat" charset="0"/>
                  <a:cs typeface="Montserrat" charset="0"/>
                  <a:sym typeface="Poppins SemiBold" charset="0"/>
                </a:rPr>
                <a:t>The Algorithmic Threat</a:t>
              </a:r>
              <a:endParaRPr lang="x-none" altLang="x-none" sz="7200" spc="300">
                <a:latin typeface="+mj-lt"/>
                <a:ea typeface="Montserrat" charset="0"/>
                <a:cs typeface="Montserrat" charset="0"/>
                <a:sym typeface="Poppins SemiBold" charset="0"/>
              </a:endParaRPr>
            </a:p>
          </p:txBody>
        </p:sp>
      </p:grpSp>
      <p:pic>
        <p:nvPicPr>
          <p:cNvPr id="22" name="Picture 21">
            <a:extLst>
              <a:ext uri="{FF2B5EF4-FFF2-40B4-BE49-F238E27FC236}">
                <a16:creationId xmlns:a16="http://schemas.microsoft.com/office/drawing/2014/main" id="{5857FA06-89D4-AC4D-8427-ABD46420789E}"/>
              </a:ext>
            </a:extLst>
          </p:cNvPr>
          <p:cNvPicPr>
            <a:picLocks noChangeAspect="1"/>
          </p:cNvPicPr>
          <p:nvPr/>
        </p:nvPicPr>
        <p:blipFill>
          <a:blip r:embed="rId2"/>
          <a:stretch>
            <a:fillRect/>
          </a:stretch>
        </p:blipFill>
        <p:spPr>
          <a:xfrm>
            <a:off x="9680425" y="3432909"/>
            <a:ext cx="13502650" cy="6737462"/>
          </a:xfrm>
          <a:prstGeom prst="rect">
            <a:avLst/>
          </a:prstGeom>
        </p:spPr>
      </p:pic>
    </p:spTree>
    <p:extLst>
      <p:ext uri="{BB962C8B-B14F-4D97-AF65-F5344CB8AC3E}">
        <p14:creationId xmlns:p14="http://schemas.microsoft.com/office/powerpoint/2010/main" val="1711370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39218" y="1606967"/>
            <a:ext cx="17145672" cy="2088002"/>
            <a:chOff x="3039217" y="1606966"/>
            <a:chExt cx="9432925" cy="2088002"/>
          </a:xfrm>
        </p:grpSpPr>
        <p:sp>
          <p:nvSpPr>
            <p:cNvPr id="20" name="Text Box 3"/>
            <p:cNvSpPr txBox="1">
              <a:spLocks/>
            </p:cNvSpPr>
            <p:nvPr/>
          </p:nvSpPr>
          <p:spPr bwMode="auto">
            <a:xfrm>
              <a:off x="3039217" y="2110643"/>
              <a:ext cx="9432925"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eaLnBrk="1">
                <a:lnSpc>
                  <a:spcPct val="120000"/>
                </a:lnSpc>
                <a:defRPr/>
              </a:pPr>
              <a:r>
                <a:rPr lang="en-US" altLang="x-none" sz="7200" b="1">
                  <a:latin typeface="+mj-lt"/>
                  <a:ea typeface="Montserrat Semi" charset="0"/>
                  <a:cs typeface="Montserrat Semi" charset="0"/>
                  <a:sym typeface="Poppins Medium" charset="0"/>
                </a:rPr>
                <a:t>The Interview Puzzle</a:t>
              </a:r>
            </a:p>
            <a:p>
              <a:pPr eaLnBrk="1">
                <a:lnSpc>
                  <a:spcPct val="120000"/>
                </a:lnSpc>
                <a:defRPr/>
              </a:pPr>
              <a:endParaRPr lang="x-none" altLang="x-none" sz="7200" b="1">
                <a:latin typeface="+mj-lt"/>
                <a:ea typeface="Montserrat Semi" charset="0"/>
                <a:cs typeface="Montserrat Semi" charset="0"/>
                <a:sym typeface="Poppins Medium" charset="0"/>
              </a:endParaRPr>
            </a:p>
          </p:txBody>
        </p:sp>
        <p:sp>
          <p:nvSpPr>
            <p:cNvPr id="25" name="Text Box 2"/>
            <p:cNvSpPr txBox="1">
              <a:spLocks/>
            </p:cNvSpPr>
            <p:nvPr/>
          </p:nvSpPr>
          <p:spPr bwMode="auto">
            <a:xfrm>
              <a:off x="3056122" y="1606966"/>
              <a:ext cx="7701660" cy="6309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8100" tIns="38100" rIns="38100" bIns="38100" anchor="ctr">
              <a:sp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eaLnBrk="1">
                <a:defRPr/>
              </a:pPr>
              <a:r>
                <a:rPr lang="en-US" altLang="x-none" sz="7200" spc="300">
                  <a:latin typeface="+mj-lt"/>
                  <a:ea typeface="Montserrat" charset="0"/>
                  <a:cs typeface="Montserrat" charset="0"/>
                  <a:sym typeface="Poppins SemiBold" charset="0"/>
                </a:rPr>
                <a:t>The Threat to the Traditional View of Interviewing</a:t>
              </a:r>
              <a:endParaRPr lang="x-none" altLang="x-none" sz="7200" spc="300">
                <a:latin typeface="+mj-lt"/>
                <a:ea typeface="Montserrat" charset="0"/>
                <a:cs typeface="Montserrat" charset="0"/>
                <a:sym typeface="Poppins SemiBold" charset="0"/>
              </a:endParaRPr>
            </a:p>
          </p:txBody>
        </p:sp>
      </p:grpSp>
      <p:sp>
        <p:nvSpPr>
          <p:cNvPr id="26" name="Text Box 3"/>
          <p:cNvSpPr txBox="1">
            <a:spLocks/>
          </p:cNvSpPr>
          <p:nvPr/>
        </p:nvSpPr>
        <p:spPr bwMode="auto">
          <a:xfrm>
            <a:off x="3039217" y="4136672"/>
            <a:ext cx="16803262" cy="1197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marL="571500" indent="-571500">
              <a:lnSpc>
                <a:spcPct val="120000"/>
              </a:lnSpc>
              <a:buFont typeface="Arial" panose="020B0604020202020204" pitchFamily="34" charset="0"/>
              <a:buChar char="•"/>
              <a:defRPr/>
            </a:pPr>
            <a:r>
              <a:rPr lang="en-US" sz="5000">
                <a:latin typeface="+mj-lt"/>
              </a:rPr>
              <a:t>If the traditional view is the whole story—that interviews are for predicting performance and fit—then it seems the practice is left on feeble grounds. </a:t>
            </a:r>
          </a:p>
          <a:p>
            <a:pPr marL="571500" indent="-571500">
              <a:lnSpc>
                <a:spcPct val="120000"/>
              </a:lnSpc>
              <a:buFont typeface="Arial" panose="020B0604020202020204" pitchFamily="34" charset="0"/>
              <a:buChar char="•"/>
              <a:defRPr/>
            </a:pPr>
            <a:endParaRPr lang="en-US" sz="5000">
              <a:latin typeface="+mj-lt"/>
            </a:endParaRPr>
          </a:p>
          <a:p>
            <a:pPr marL="571500" indent="-571500">
              <a:lnSpc>
                <a:spcPct val="120000"/>
              </a:lnSpc>
              <a:buFont typeface="Arial" panose="020B0604020202020204" pitchFamily="34" charset="0"/>
              <a:buChar char="•"/>
              <a:defRPr/>
            </a:pPr>
            <a:r>
              <a:rPr lang="en-US" sz="5000">
                <a:latin typeface="+mj-lt"/>
              </a:rPr>
              <a:t>Not only is interviewing costly, but we’re also bad at it and may have better alternatives.</a:t>
            </a:r>
            <a:endParaRPr lang="en-US" altLang="x-none" sz="5000" b="1">
              <a:latin typeface="+mj-lt"/>
              <a:ea typeface="Montserrat Semi" charset="0"/>
              <a:cs typeface="Montserrat Semi" charset="0"/>
              <a:sym typeface="Poppins Medium" charset="0"/>
            </a:endParaRPr>
          </a:p>
          <a:p>
            <a:pPr eaLnBrk="1">
              <a:lnSpc>
                <a:spcPct val="120000"/>
              </a:lnSpc>
              <a:defRPr/>
            </a:pPr>
            <a:endParaRPr lang="x-none" altLang="x-none" sz="5000" b="1">
              <a:latin typeface="+mj-lt"/>
              <a:ea typeface="Montserrat Semi" charset="0"/>
              <a:cs typeface="Montserrat Semi" charset="0"/>
              <a:sym typeface="Poppins Medium" charset="0"/>
            </a:endParaRPr>
          </a:p>
        </p:txBody>
      </p:sp>
    </p:spTree>
    <p:extLst>
      <p:ext uri="{BB962C8B-B14F-4D97-AF65-F5344CB8AC3E}">
        <p14:creationId xmlns:p14="http://schemas.microsoft.com/office/powerpoint/2010/main" val="4207343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2BD34D-CC28-BA45-9B38-8E85F21D48EF}"/>
              </a:ext>
            </a:extLst>
          </p:cNvPr>
          <p:cNvSpPr/>
          <p:nvPr/>
        </p:nvSpPr>
        <p:spPr>
          <a:xfrm>
            <a:off x="4775176" y="3545633"/>
            <a:ext cx="16849872" cy="6340198"/>
          </a:xfrm>
          <a:prstGeom prst="rect">
            <a:avLst/>
          </a:prstGeom>
        </p:spPr>
        <p:txBody>
          <a:bodyPr wrap="square">
            <a:sp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r>
              <a:rPr lang="en-US" sz="8000">
                <a:latin typeface="+mj-lt"/>
              </a:rPr>
              <a:t>If the traditional view is correct, interviews seem (at best) an archaic HR practice, or (at worst) blatant wastefulness sustained by irrational managerial overconfidence.</a:t>
            </a:r>
          </a:p>
        </p:txBody>
      </p:sp>
    </p:spTree>
    <p:extLst>
      <p:ext uri="{BB962C8B-B14F-4D97-AF65-F5344CB8AC3E}">
        <p14:creationId xmlns:p14="http://schemas.microsoft.com/office/powerpoint/2010/main" val="3421351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Box 3"/>
          <p:cNvSpPr txBox="1">
            <a:spLocks/>
          </p:cNvSpPr>
          <p:nvPr/>
        </p:nvSpPr>
        <p:spPr bwMode="auto">
          <a:xfrm>
            <a:off x="2398912" y="3977680"/>
            <a:ext cx="16315808" cy="36625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eaLnBrk="1">
              <a:defRPr/>
            </a:pPr>
            <a:r>
              <a:rPr lang="en-US" altLang="x-none" sz="10000" b="1">
                <a:latin typeface="+mj-lt"/>
                <a:ea typeface="Montserrat Semi" charset="0"/>
                <a:cs typeface="Montserrat Semi" charset="0"/>
                <a:sym typeface="Poppins Medium" charset="0"/>
              </a:rPr>
              <a:t>A Value of Choice Theory of Interviews</a:t>
            </a:r>
            <a:endParaRPr lang="x-none" altLang="x-none" sz="10000" b="1">
              <a:latin typeface="+mj-lt"/>
              <a:ea typeface="Montserrat Semi" charset="0"/>
              <a:cs typeface="Montserrat Semi" charset="0"/>
              <a:sym typeface="Poppins Medium" charset="0"/>
            </a:endParaRPr>
          </a:p>
        </p:txBody>
      </p:sp>
    </p:spTree>
    <p:extLst>
      <p:ext uri="{BB962C8B-B14F-4D97-AF65-F5344CB8AC3E}">
        <p14:creationId xmlns:p14="http://schemas.microsoft.com/office/powerpoint/2010/main" val="3787652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F99351F2-C742-C8EC-024D-F3B2D8E5C9C4}"/>
              </a:ext>
            </a:extLst>
          </p:cNvPr>
          <p:cNvSpPr txBox="1">
            <a:spLocks/>
          </p:cNvSpPr>
          <p:nvPr/>
        </p:nvSpPr>
        <p:spPr bwMode="auto">
          <a:xfrm>
            <a:off x="2758952" y="1185954"/>
            <a:ext cx="13062512" cy="11849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8100" tIns="38100" rIns="38100" bIns="38100" anchor="ctr">
            <a:sp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eaLnBrk="1">
              <a:defRPr/>
            </a:pPr>
            <a:r>
              <a:rPr lang="en-US" altLang="x-none" sz="7200" spc="300">
                <a:ea typeface="Montserrat" charset="0"/>
                <a:cs typeface="Montserrat" charset="0"/>
                <a:sym typeface="Poppins SemiBold" charset="0"/>
              </a:rPr>
              <a:t>Primary Claims:</a:t>
            </a:r>
            <a:endParaRPr lang="x-none" altLang="x-none" sz="7200" spc="300">
              <a:ea typeface="Montserrat" charset="0"/>
              <a:cs typeface="Montserrat" charset="0"/>
              <a:sym typeface="Poppins SemiBold" charset="0"/>
            </a:endParaRPr>
          </a:p>
        </p:txBody>
      </p:sp>
      <p:sp>
        <p:nvSpPr>
          <p:cNvPr id="3" name="TextBox 2">
            <a:extLst>
              <a:ext uri="{FF2B5EF4-FFF2-40B4-BE49-F238E27FC236}">
                <a16:creationId xmlns:a16="http://schemas.microsoft.com/office/drawing/2014/main" id="{A15D2546-1217-94C0-5F22-234B1DBEABFA}"/>
              </a:ext>
            </a:extLst>
          </p:cNvPr>
          <p:cNvSpPr txBox="1"/>
          <p:nvPr/>
        </p:nvSpPr>
        <p:spPr>
          <a:xfrm>
            <a:off x="2727849" y="2321497"/>
            <a:ext cx="19979750" cy="13111282"/>
          </a:xfrm>
          <a:prstGeom prst="rect">
            <a:avLst/>
          </a:prstGeom>
          <a:noFill/>
        </p:spPr>
        <p:txBody>
          <a:bodyPr wrap="square" rtlCol="0">
            <a:sp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marL="857250" indent="-857250">
              <a:buFont typeface="Arial" panose="020B0604020202020204" pitchFamily="34" charset="0"/>
              <a:buChar char="•"/>
            </a:pPr>
            <a:r>
              <a:rPr lang="en-US" sz="6000"/>
              <a:t>Interviews should be abandoned, if they’re solely about predicting performance and fit (as the traditional view posits).</a:t>
            </a:r>
          </a:p>
          <a:p>
            <a:pPr marL="857250" indent="-857250">
              <a:buFont typeface="Arial" panose="020B0604020202020204" pitchFamily="34" charset="0"/>
              <a:buChar char="•"/>
            </a:pPr>
            <a:r>
              <a:rPr lang="en-US" sz="6000"/>
              <a:t>But interviews are not solely about predicting performance and fit.</a:t>
            </a:r>
          </a:p>
          <a:p>
            <a:pPr marL="857250" indent="-857250">
              <a:buFont typeface="Arial" panose="020B0604020202020204" pitchFamily="34" charset="0"/>
              <a:buChar char="•"/>
            </a:pPr>
            <a:r>
              <a:rPr lang="en-US" sz="6000"/>
              <a:t>Interviews implicate overlooked ethical values and thus can be worth preserving, despite the behavioral and algorithmic threats.</a:t>
            </a:r>
          </a:p>
          <a:p>
            <a:pPr marL="857250" indent="-857250">
              <a:buFont typeface="Arial" panose="020B0604020202020204" pitchFamily="34" charset="0"/>
              <a:buChar char="•"/>
            </a:pPr>
            <a:r>
              <a:rPr lang="en-US" sz="6000"/>
              <a:t>Something of ethical significance risks being lost, were we to abandon interviews.</a:t>
            </a:r>
          </a:p>
          <a:p>
            <a:pPr marL="457200" indent="-457200">
              <a:buFontTx/>
              <a:buAutoNum type="arabicParenR"/>
            </a:pPr>
            <a:endParaRPr lang="en-US" sz="6000"/>
          </a:p>
          <a:p>
            <a:endParaRPr lang="en-US" sz="6000"/>
          </a:p>
          <a:p>
            <a:pPr marL="457200" indent="-457200">
              <a:buAutoNum type="arabicParenR"/>
            </a:pPr>
            <a:endParaRPr lang="en-US" sz="6000"/>
          </a:p>
          <a:p>
            <a:r>
              <a:rPr lang="en-US" sz="6000"/>
              <a:t> </a:t>
            </a:r>
          </a:p>
        </p:txBody>
      </p:sp>
    </p:spTree>
    <p:extLst>
      <p:ext uri="{BB962C8B-B14F-4D97-AF65-F5344CB8AC3E}">
        <p14:creationId xmlns:p14="http://schemas.microsoft.com/office/powerpoint/2010/main" val="270947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62735" y="1774519"/>
            <a:ext cx="10342626" cy="2255306"/>
            <a:chOff x="2062734" y="1774518"/>
            <a:chExt cx="10342626" cy="2255306"/>
          </a:xfrm>
        </p:grpSpPr>
        <p:sp>
          <p:nvSpPr>
            <p:cNvPr id="6" name="Text Box 3"/>
            <p:cNvSpPr txBox="1">
              <a:spLocks/>
            </p:cNvSpPr>
            <p:nvPr/>
          </p:nvSpPr>
          <p:spPr bwMode="auto">
            <a:xfrm>
              <a:off x="2062734" y="2376308"/>
              <a:ext cx="10342626" cy="16535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eaLnBrk="1">
                <a:defRPr/>
              </a:pPr>
              <a:r>
                <a:rPr lang="en-US" altLang="x-none" sz="4400" b="1">
                  <a:ea typeface="Montserrat Semi" charset="0"/>
                  <a:cs typeface="Montserrat Semi" charset="0"/>
                  <a:sym typeface="Poppins Medium" charset="0"/>
                </a:rPr>
                <a:t>Vindicating the practice of interviews.</a:t>
              </a:r>
              <a:endParaRPr lang="x-none" altLang="x-none" sz="4400" b="1">
                <a:ea typeface="Montserrat Semi" charset="0"/>
                <a:cs typeface="Montserrat Semi" charset="0"/>
                <a:sym typeface="Poppins Medium" charset="0"/>
              </a:endParaRPr>
            </a:p>
          </p:txBody>
        </p:sp>
        <p:sp>
          <p:nvSpPr>
            <p:cNvPr id="10" name="Text Box 2"/>
            <p:cNvSpPr txBox="1">
              <a:spLocks/>
            </p:cNvSpPr>
            <p:nvPr/>
          </p:nvSpPr>
          <p:spPr bwMode="auto">
            <a:xfrm>
              <a:off x="2062734" y="1774518"/>
              <a:ext cx="6837426" cy="6309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8100" tIns="38100" rIns="38100" bIns="38100" anchor="ctr">
              <a:sp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eaLnBrk="1">
                <a:defRPr/>
              </a:pPr>
              <a:r>
                <a:rPr lang="en-US" altLang="x-none" sz="7200" spc="300">
                  <a:ea typeface="Montserrat" charset="0"/>
                  <a:cs typeface="Montserrat" charset="0"/>
                  <a:sym typeface="Poppins SemiBold" charset="0"/>
                </a:rPr>
                <a:t>Vindicating interviews</a:t>
              </a:r>
              <a:endParaRPr lang="x-none" altLang="x-none" sz="7200" spc="300">
                <a:ea typeface="Montserrat" charset="0"/>
                <a:cs typeface="Montserrat" charset="0"/>
                <a:sym typeface="Poppins SemiBold" charset="0"/>
              </a:endParaRPr>
            </a:p>
          </p:txBody>
        </p:sp>
      </p:grpSp>
      <p:sp>
        <p:nvSpPr>
          <p:cNvPr id="13" name="Rectangle 12">
            <a:extLst>
              <a:ext uri="{FF2B5EF4-FFF2-40B4-BE49-F238E27FC236}">
                <a16:creationId xmlns:a16="http://schemas.microsoft.com/office/drawing/2014/main" id="{5929CC30-A1C9-EE48-92EF-AB24AE74F9D2}"/>
              </a:ext>
            </a:extLst>
          </p:cNvPr>
          <p:cNvSpPr/>
          <p:nvPr/>
        </p:nvSpPr>
        <p:spPr bwMode="auto">
          <a:xfrm>
            <a:off x="2062735" y="4391242"/>
            <a:ext cx="21223986" cy="3570208"/>
          </a:xfrm>
          <a:prstGeom prst="rect">
            <a:avLst/>
          </a:prstGeom>
        </p:spPr>
        <p:txBody>
          <a:bodyPr wrap="square">
            <a:sp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a:defRPr/>
            </a:pPr>
            <a:endParaRPr lang="en-US" sz="4000"/>
          </a:p>
          <a:p>
            <a:pPr>
              <a:defRPr/>
            </a:pPr>
            <a:r>
              <a:rPr lang="en-US" sz="6000"/>
              <a:t>Interviews can be vindicated once we see there are </a:t>
            </a:r>
            <a:r>
              <a:rPr lang="en-US" sz="6000" i="1"/>
              <a:t>additional </a:t>
            </a:r>
            <a:r>
              <a:rPr lang="en-US" sz="6000"/>
              <a:t>values implicated in the practice of interviewing, beyond predicting fit and performance. </a:t>
            </a:r>
          </a:p>
        </p:txBody>
      </p:sp>
      <p:pic>
        <p:nvPicPr>
          <p:cNvPr id="5" name="Picture 4">
            <a:extLst>
              <a:ext uri="{FF2B5EF4-FFF2-40B4-BE49-F238E27FC236}">
                <a16:creationId xmlns:a16="http://schemas.microsoft.com/office/drawing/2014/main" id="{3E2DEC80-57F2-A94F-84A9-D12D64E568C2}"/>
              </a:ext>
            </a:extLst>
          </p:cNvPr>
          <p:cNvPicPr>
            <a:picLocks noChangeAspect="1"/>
          </p:cNvPicPr>
          <p:nvPr/>
        </p:nvPicPr>
        <p:blipFill>
          <a:blip r:embed="rId2"/>
          <a:stretch>
            <a:fillRect/>
          </a:stretch>
        </p:blipFill>
        <p:spPr>
          <a:xfrm>
            <a:off x="13469654" y="7108469"/>
            <a:ext cx="8851612" cy="5132706"/>
          </a:xfrm>
          <a:prstGeom prst="rect">
            <a:avLst/>
          </a:prstGeom>
        </p:spPr>
      </p:pic>
    </p:spTree>
    <p:extLst>
      <p:ext uri="{BB962C8B-B14F-4D97-AF65-F5344CB8AC3E}">
        <p14:creationId xmlns:p14="http://schemas.microsoft.com/office/powerpoint/2010/main" val="4157045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598712" y="11922224"/>
            <a:ext cx="4104456" cy="384720"/>
          </a:xfrm>
          <a:prstGeom prst="rect">
            <a:avLst/>
          </a:prstGeom>
          <a:solidFill>
            <a:srgbClr val="FFFFFF"/>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defTabSz="825500" fontAlgn="base" hangingPunct="0">
              <a:spcBef>
                <a:spcPct val="0"/>
              </a:spcBef>
              <a:spcAft>
                <a:spcPct val="0"/>
              </a:spcAft>
            </a:pPr>
            <a:endParaRPr lang="en-US" sz="2000">
              <a:ea typeface="Poppins" charset="0"/>
              <a:cs typeface="Poppins" charset="0"/>
              <a:sym typeface="Poppins" charset="0"/>
            </a:endParaRPr>
          </a:p>
        </p:txBody>
      </p:sp>
      <p:grpSp>
        <p:nvGrpSpPr>
          <p:cNvPr id="2" name="Group 1"/>
          <p:cNvGrpSpPr/>
          <p:nvPr/>
        </p:nvGrpSpPr>
        <p:grpSpPr>
          <a:xfrm>
            <a:off x="1390803" y="985467"/>
            <a:ext cx="20071110" cy="10635526"/>
            <a:chOff x="14405198" y="2543072"/>
            <a:chExt cx="7027824" cy="10635526"/>
          </a:xfrm>
        </p:grpSpPr>
        <p:sp>
          <p:nvSpPr>
            <p:cNvPr id="6" name="Text Box 3"/>
            <p:cNvSpPr txBox="1">
              <a:spLocks/>
            </p:cNvSpPr>
            <p:nvPr/>
          </p:nvSpPr>
          <p:spPr bwMode="auto">
            <a:xfrm>
              <a:off x="14405198" y="3203990"/>
              <a:ext cx="6840637" cy="2645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eaLnBrk="1">
                <a:defRPr/>
              </a:pPr>
              <a:r>
                <a:rPr lang="en-US" altLang="x-none" sz="7200" b="1">
                  <a:ea typeface="Montserrat Semi" charset="0"/>
                  <a:cs typeface="Montserrat Semi" charset="0"/>
                  <a:sym typeface="Poppins Medium" charset="0"/>
                </a:rPr>
                <a:t>The Value of Choice</a:t>
              </a:r>
              <a:endParaRPr lang="x-none" altLang="x-none" sz="7200" b="1">
                <a:ea typeface="Montserrat Semi" charset="0"/>
                <a:cs typeface="Montserrat Semi" charset="0"/>
                <a:sym typeface="Poppins Medium" charset="0"/>
              </a:endParaRPr>
            </a:p>
          </p:txBody>
        </p:sp>
        <p:sp>
          <p:nvSpPr>
            <p:cNvPr id="9" name="Rectangle 8"/>
            <p:cNvSpPr/>
            <p:nvPr/>
          </p:nvSpPr>
          <p:spPr bwMode="auto">
            <a:xfrm>
              <a:off x="18288051" y="5607294"/>
              <a:ext cx="3144971" cy="7571304"/>
            </a:xfrm>
            <a:prstGeom prst="rect">
              <a:avLst/>
            </a:prstGeom>
          </p:spPr>
          <p:txBody>
            <a:bodyPr wrap="square">
              <a:sp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r>
                <a:rPr lang="en-US" sz="6000"/>
                <a:t>“People often have good reason to want what happens in their lives to depend on the choices they make, that is, on how they respond when presented with the alternatives” (2013)</a:t>
              </a:r>
              <a:endParaRPr lang="en-US" altLang="en-US" sz="6000">
                <a:ea typeface="ＭＳ Ｐゴシック" panose="020B0600070205080204" pitchFamily="34" charset="-128"/>
              </a:endParaRPr>
            </a:p>
          </p:txBody>
        </p:sp>
        <p:sp>
          <p:nvSpPr>
            <p:cNvPr id="10" name="Text Box 2"/>
            <p:cNvSpPr txBox="1">
              <a:spLocks/>
            </p:cNvSpPr>
            <p:nvPr/>
          </p:nvSpPr>
          <p:spPr bwMode="auto">
            <a:xfrm>
              <a:off x="14406674" y="2543072"/>
              <a:ext cx="5592762" cy="6309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eaLnBrk="1">
                <a:defRPr/>
              </a:pPr>
              <a:r>
                <a:rPr lang="en-US" altLang="x-none" sz="7200" spc="300">
                  <a:ea typeface="Montserrat" charset="0"/>
                  <a:cs typeface="Montserrat" charset="0"/>
                  <a:sym typeface="Poppins SemiBold" charset="0"/>
                </a:rPr>
                <a:t>T.M. Scanlon</a:t>
              </a:r>
              <a:endParaRPr lang="x-none" altLang="x-none" sz="7200" spc="300">
                <a:ea typeface="Montserrat" charset="0"/>
                <a:cs typeface="Montserrat" charset="0"/>
                <a:sym typeface="Poppins SemiBold" charset="0"/>
              </a:endParaRPr>
            </a:p>
          </p:txBody>
        </p:sp>
      </p:grpSp>
      <p:pic>
        <p:nvPicPr>
          <p:cNvPr id="14" name="Picture 13">
            <a:extLst>
              <a:ext uri="{FF2B5EF4-FFF2-40B4-BE49-F238E27FC236}">
                <a16:creationId xmlns:a16="http://schemas.microsoft.com/office/drawing/2014/main" id="{C12FC526-5B12-344D-A2F8-E4AF0B9BA972}"/>
              </a:ext>
            </a:extLst>
          </p:cNvPr>
          <p:cNvPicPr>
            <a:picLocks noChangeAspect="1"/>
          </p:cNvPicPr>
          <p:nvPr/>
        </p:nvPicPr>
        <p:blipFill>
          <a:blip r:embed="rId3"/>
          <a:stretch>
            <a:fillRect/>
          </a:stretch>
        </p:blipFill>
        <p:spPr>
          <a:xfrm>
            <a:off x="1383836" y="3545632"/>
            <a:ext cx="8288904" cy="8288904"/>
          </a:xfrm>
          <a:prstGeom prst="rect">
            <a:avLst/>
          </a:prstGeom>
        </p:spPr>
      </p:pic>
    </p:spTree>
    <p:extLst>
      <p:ext uri="{BB962C8B-B14F-4D97-AF65-F5344CB8AC3E}">
        <p14:creationId xmlns:p14="http://schemas.microsoft.com/office/powerpoint/2010/main" val="857090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598712" y="11922224"/>
            <a:ext cx="4104456" cy="384720"/>
          </a:xfrm>
          <a:prstGeom prst="rect">
            <a:avLst/>
          </a:prstGeom>
          <a:solidFill>
            <a:srgbClr val="FFFFFF"/>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defTabSz="825500" fontAlgn="base" hangingPunct="0">
              <a:spcBef>
                <a:spcPct val="0"/>
              </a:spcBef>
              <a:spcAft>
                <a:spcPct val="0"/>
              </a:spcAft>
            </a:pPr>
            <a:endParaRPr lang="en-US" sz="2000">
              <a:ea typeface="Poppins" charset="0"/>
              <a:cs typeface="Poppins" charset="0"/>
              <a:sym typeface="Poppins" charset="0"/>
            </a:endParaRPr>
          </a:p>
        </p:txBody>
      </p:sp>
      <p:grpSp>
        <p:nvGrpSpPr>
          <p:cNvPr id="4" name="Group 3"/>
          <p:cNvGrpSpPr/>
          <p:nvPr/>
        </p:nvGrpSpPr>
        <p:grpSpPr>
          <a:xfrm>
            <a:off x="2062735" y="1774520"/>
            <a:ext cx="7233666" cy="2347176"/>
            <a:chOff x="2062734" y="1774520"/>
            <a:chExt cx="7233666" cy="2347176"/>
          </a:xfrm>
        </p:grpSpPr>
        <p:sp>
          <p:nvSpPr>
            <p:cNvPr id="6" name="Text Box 3"/>
            <p:cNvSpPr txBox="1">
              <a:spLocks/>
            </p:cNvSpPr>
            <p:nvPr/>
          </p:nvSpPr>
          <p:spPr bwMode="auto">
            <a:xfrm>
              <a:off x="2062734" y="2376308"/>
              <a:ext cx="7233666" cy="174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eaLnBrk="1">
                <a:defRPr/>
              </a:pPr>
              <a:r>
                <a:rPr lang="en-US" altLang="x-none" sz="4400" b="1">
                  <a:ea typeface="Montserrat Semi" charset="0"/>
                  <a:cs typeface="Montserrat Semi" charset="0"/>
                  <a:sym typeface="Poppins Medium" charset="0"/>
                </a:rPr>
                <a:t>Three kinds of value can be created through making a choice.</a:t>
              </a:r>
              <a:endParaRPr lang="x-none" altLang="x-none" sz="4400" b="1">
                <a:ea typeface="Montserrat Semi" charset="0"/>
                <a:cs typeface="Montserrat Semi" charset="0"/>
                <a:sym typeface="Poppins Medium" charset="0"/>
              </a:endParaRPr>
            </a:p>
          </p:txBody>
        </p:sp>
        <p:sp>
          <p:nvSpPr>
            <p:cNvPr id="10" name="Text Box 2"/>
            <p:cNvSpPr txBox="1">
              <a:spLocks/>
            </p:cNvSpPr>
            <p:nvPr/>
          </p:nvSpPr>
          <p:spPr bwMode="auto">
            <a:xfrm>
              <a:off x="2062734" y="1774520"/>
              <a:ext cx="4728666" cy="6309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8100" tIns="38100" rIns="38100" bIns="38100" anchor="ctr">
              <a:sp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eaLnBrk="1">
                <a:defRPr/>
              </a:pPr>
              <a:r>
                <a:rPr lang="en-US" altLang="x-none" sz="7200" spc="300">
                  <a:ea typeface="Montserrat" charset="0"/>
                  <a:cs typeface="Montserrat" charset="0"/>
                  <a:sym typeface="Poppins SemiBold" charset="0"/>
                </a:rPr>
                <a:t>Value of Choice</a:t>
              </a:r>
              <a:endParaRPr lang="x-none" altLang="x-none" sz="7200" spc="300">
                <a:ea typeface="Montserrat" charset="0"/>
                <a:cs typeface="Montserrat" charset="0"/>
                <a:sym typeface="Poppins SemiBold" charset="0"/>
              </a:endParaRPr>
            </a:p>
          </p:txBody>
        </p:sp>
      </p:grpSp>
      <p:sp>
        <p:nvSpPr>
          <p:cNvPr id="13" name="Rectangle 12">
            <a:extLst>
              <a:ext uri="{FF2B5EF4-FFF2-40B4-BE49-F238E27FC236}">
                <a16:creationId xmlns:a16="http://schemas.microsoft.com/office/drawing/2014/main" id="{5929CC30-A1C9-EE48-92EF-AB24AE74F9D2}"/>
              </a:ext>
            </a:extLst>
          </p:cNvPr>
          <p:cNvSpPr/>
          <p:nvPr/>
        </p:nvSpPr>
        <p:spPr bwMode="auto">
          <a:xfrm>
            <a:off x="2062735" y="5964364"/>
            <a:ext cx="14345370" cy="2954656"/>
          </a:xfrm>
          <a:prstGeom prst="rect">
            <a:avLst/>
          </a:prstGeom>
        </p:spPr>
        <p:txBody>
          <a:bodyPr wrap="square">
            <a:sp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marL="742950" indent="-742950">
              <a:buFont typeface="+mj-lt"/>
              <a:buAutoNum type="arabicPeriod"/>
              <a:defRPr/>
            </a:pPr>
            <a:r>
              <a:rPr lang="en-US" sz="6000"/>
              <a:t>Instrumental value</a:t>
            </a:r>
          </a:p>
          <a:p>
            <a:pPr marL="742950" indent="-742950">
              <a:buFont typeface="+mj-lt"/>
              <a:buAutoNum type="arabicPeriod"/>
              <a:defRPr/>
            </a:pPr>
            <a:r>
              <a:rPr lang="en-US" sz="6000"/>
              <a:t>Representative value</a:t>
            </a:r>
          </a:p>
          <a:p>
            <a:pPr marL="742950" indent="-742950">
              <a:buFont typeface="+mj-lt"/>
              <a:buAutoNum type="arabicPeriod"/>
              <a:defRPr/>
            </a:pPr>
            <a:r>
              <a:rPr lang="en-US" sz="6000"/>
              <a:t>Symbolic value</a:t>
            </a:r>
          </a:p>
        </p:txBody>
      </p:sp>
      <p:pic>
        <p:nvPicPr>
          <p:cNvPr id="5" name="Picture 4">
            <a:extLst>
              <a:ext uri="{FF2B5EF4-FFF2-40B4-BE49-F238E27FC236}">
                <a16:creationId xmlns:a16="http://schemas.microsoft.com/office/drawing/2014/main" id="{3E2DEC80-57F2-A94F-84A9-D12D64E568C2}"/>
              </a:ext>
            </a:extLst>
          </p:cNvPr>
          <p:cNvPicPr>
            <a:picLocks noChangeAspect="1"/>
          </p:cNvPicPr>
          <p:nvPr/>
        </p:nvPicPr>
        <p:blipFill>
          <a:blip r:embed="rId3"/>
          <a:stretch>
            <a:fillRect/>
          </a:stretch>
        </p:blipFill>
        <p:spPr>
          <a:xfrm>
            <a:off x="15465033" y="5249189"/>
            <a:ext cx="6856234" cy="5132706"/>
          </a:xfrm>
          <a:prstGeom prst="rect">
            <a:avLst/>
          </a:prstGeom>
        </p:spPr>
      </p:pic>
    </p:spTree>
    <p:extLst>
      <p:ext uri="{BB962C8B-B14F-4D97-AF65-F5344CB8AC3E}">
        <p14:creationId xmlns:p14="http://schemas.microsoft.com/office/powerpoint/2010/main" val="1805908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085A639A-C1BA-494B-B157-DCB5A884CC73}"/>
              </a:ext>
            </a:extLst>
          </p:cNvPr>
          <p:cNvPicPr>
            <a:picLocks noGrp="1" noChangeAspect="1"/>
          </p:cNvPicPr>
          <p:nvPr>
            <p:ph type="pic" sz="quarter" idx="4294967295"/>
          </p:nvPr>
        </p:nvPicPr>
        <p:blipFill>
          <a:blip r:embed="rId2"/>
          <a:srcRect l="3957" r="3957"/>
          <a:stretch/>
        </p:blipFill>
        <p:spPr>
          <a:xfrm>
            <a:off x="1" y="1120776"/>
            <a:ext cx="10585450" cy="11493500"/>
          </a:xfrm>
        </p:spPr>
      </p:pic>
      <p:pic>
        <p:nvPicPr>
          <p:cNvPr id="14" name="Picture Placeholder 13">
            <a:extLst>
              <a:ext uri="{FF2B5EF4-FFF2-40B4-BE49-F238E27FC236}">
                <a16:creationId xmlns:a16="http://schemas.microsoft.com/office/drawing/2014/main" id="{3E409E60-4B09-D44E-A4E5-46D38C874493}"/>
              </a:ext>
            </a:extLst>
          </p:cNvPr>
          <p:cNvPicPr>
            <a:picLocks noGrp="1" noChangeAspect="1"/>
          </p:cNvPicPr>
          <p:nvPr>
            <p:ph type="pic" sz="quarter" idx="4294967295"/>
          </p:nvPr>
        </p:nvPicPr>
        <p:blipFill>
          <a:blip r:embed="rId3"/>
          <a:srcRect l="1329" r="1329"/>
          <a:stretch/>
        </p:blipFill>
        <p:spPr>
          <a:xfrm>
            <a:off x="18919827" y="7004050"/>
            <a:ext cx="5464174" cy="5616576"/>
          </a:xfrm>
        </p:spPr>
      </p:pic>
      <p:pic>
        <p:nvPicPr>
          <p:cNvPr id="27" name="Picture Placeholder 26">
            <a:extLst>
              <a:ext uri="{FF2B5EF4-FFF2-40B4-BE49-F238E27FC236}">
                <a16:creationId xmlns:a16="http://schemas.microsoft.com/office/drawing/2014/main" id="{18656626-007C-0C49-A882-2984B0341F61}"/>
              </a:ext>
            </a:extLst>
          </p:cNvPr>
          <p:cNvPicPr>
            <a:picLocks noGrp="1" noChangeAspect="1"/>
          </p:cNvPicPr>
          <p:nvPr>
            <p:ph type="pic" sz="quarter" idx="4294967295"/>
          </p:nvPr>
        </p:nvPicPr>
        <p:blipFill>
          <a:blip r:embed="rId4"/>
          <a:srcRect l="22188" r="22188"/>
          <a:stretch/>
        </p:blipFill>
        <p:spPr>
          <a:xfrm>
            <a:off x="18919827" y="7004050"/>
            <a:ext cx="5464174" cy="5616576"/>
          </a:xfrm>
        </p:spPr>
      </p:pic>
      <p:pic>
        <p:nvPicPr>
          <p:cNvPr id="29" name="Picture Placeholder 28">
            <a:extLst>
              <a:ext uri="{FF2B5EF4-FFF2-40B4-BE49-F238E27FC236}">
                <a16:creationId xmlns:a16="http://schemas.microsoft.com/office/drawing/2014/main" id="{722B7CAF-B30E-AD4D-B095-25CE0B817B7C}"/>
              </a:ext>
            </a:extLst>
          </p:cNvPr>
          <p:cNvPicPr>
            <a:picLocks noGrp="1" noChangeAspect="1"/>
          </p:cNvPicPr>
          <p:nvPr>
            <p:ph type="pic" sz="quarter" idx="4294967295"/>
          </p:nvPr>
        </p:nvPicPr>
        <p:blipFill>
          <a:blip r:embed="rId5"/>
          <a:srcRect l="17879" r="17879"/>
          <a:stretch/>
        </p:blipFill>
        <p:spPr>
          <a:xfrm>
            <a:off x="18919827" y="1120777"/>
            <a:ext cx="5464174" cy="5594350"/>
          </a:xfrm>
        </p:spPr>
      </p:pic>
      <p:pic>
        <p:nvPicPr>
          <p:cNvPr id="39" name="Picture Placeholder 37">
            <a:extLst>
              <a:ext uri="{FF2B5EF4-FFF2-40B4-BE49-F238E27FC236}">
                <a16:creationId xmlns:a16="http://schemas.microsoft.com/office/drawing/2014/main" id="{0A4F21F8-3B80-CB44-BEA9-9C3973B608FC}"/>
              </a:ext>
            </a:extLst>
          </p:cNvPr>
          <p:cNvPicPr>
            <a:picLocks noChangeAspect="1"/>
          </p:cNvPicPr>
          <p:nvPr/>
        </p:nvPicPr>
        <p:blipFill>
          <a:blip r:embed="rId6"/>
          <a:srcRect l="29166" r="29166"/>
          <a:stretch/>
        </p:blipFill>
        <p:spPr bwMode="auto">
          <a:xfrm>
            <a:off x="12049095" y="1119189"/>
            <a:ext cx="5464206" cy="5464066"/>
          </a:xfrm>
          <a:prstGeom prst="rect">
            <a:avLst/>
          </a:prstGeom>
          <a:solidFill>
            <a:schemeClr val="accent1"/>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pic>
      <p:pic>
        <p:nvPicPr>
          <p:cNvPr id="7" name="Picture Placeholder 28">
            <a:extLst>
              <a:ext uri="{FF2B5EF4-FFF2-40B4-BE49-F238E27FC236}">
                <a16:creationId xmlns:a16="http://schemas.microsoft.com/office/drawing/2014/main" id="{6341AFBB-10C7-6976-8463-BFEA6479E411}"/>
              </a:ext>
            </a:extLst>
          </p:cNvPr>
          <p:cNvPicPr>
            <a:picLocks noChangeAspect="1"/>
          </p:cNvPicPr>
          <p:nvPr/>
        </p:nvPicPr>
        <p:blipFill>
          <a:blip r:embed="rId5"/>
          <a:srcRect l="17879" r="17879"/>
          <a:stretch/>
        </p:blipFill>
        <p:spPr>
          <a:xfrm>
            <a:off x="35601276" y="2238376"/>
            <a:ext cx="10931524" cy="11188700"/>
          </a:xfrm>
          <a:solidFill>
            <a:schemeClr val="accent1"/>
          </a:solidFill>
        </p:spPr>
      </p:pic>
      <p:pic>
        <p:nvPicPr>
          <p:cNvPr id="8" name="Picture Placeholder 28">
            <a:extLst>
              <a:ext uri="{FF2B5EF4-FFF2-40B4-BE49-F238E27FC236}">
                <a16:creationId xmlns:a16="http://schemas.microsoft.com/office/drawing/2014/main" id="{629B8991-3952-3559-85CE-94AE0ED11EAF}"/>
              </a:ext>
            </a:extLst>
          </p:cNvPr>
          <p:cNvPicPr>
            <a:picLocks noChangeAspect="1"/>
          </p:cNvPicPr>
          <p:nvPr/>
        </p:nvPicPr>
        <p:blipFill>
          <a:blip r:embed="rId5"/>
          <a:srcRect l="17879" r="17879"/>
          <a:stretch/>
        </p:blipFill>
        <p:spPr>
          <a:xfrm>
            <a:off x="35906076" y="2543176"/>
            <a:ext cx="10931524" cy="11188700"/>
          </a:xfrm>
          <a:solidFill>
            <a:schemeClr val="accent1"/>
          </a:solidFill>
        </p:spPr>
      </p:pic>
      <p:pic>
        <p:nvPicPr>
          <p:cNvPr id="9" name="Picture Placeholder 28">
            <a:extLst>
              <a:ext uri="{FF2B5EF4-FFF2-40B4-BE49-F238E27FC236}">
                <a16:creationId xmlns:a16="http://schemas.microsoft.com/office/drawing/2014/main" id="{3CAF6A4F-90EF-087F-1F74-423806466F36}"/>
              </a:ext>
            </a:extLst>
          </p:cNvPr>
          <p:cNvPicPr>
            <a:picLocks noChangeAspect="1"/>
          </p:cNvPicPr>
          <p:nvPr/>
        </p:nvPicPr>
        <p:blipFill>
          <a:blip r:embed="rId5"/>
          <a:srcRect l="17879" r="17879"/>
          <a:stretch/>
        </p:blipFill>
        <p:spPr>
          <a:xfrm>
            <a:off x="34994458" y="1474640"/>
            <a:ext cx="2532704" cy="2592288"/>
          </a:xfrm>
          <a:solidFill>
            <a:schemeClr val="accent1"/>
          </a:solidFill>
        </p:spPr>
      </p:pic>
      <p:pic>
        <p:nvPicPr>
          <p:cNvPr id="10" name="Picture Placeholder 13">
            <a:extLst>
              <a:ext uri="{FF2B5EF4-FFF2-40B4-BE49-F238E27FC236}">
                <a16:creationId xmlns:a16="http://schemas.microsoft.com/office/drawing/2014/main" id="{7791440A-4AD5-F8C5-A7A0-E1E7C7236B4E}"/>
              </a:ext>
            </a:extLst>
          </p:cNvPr>
          <p:cNvPicPr>
            <a:picLocks noChangeAspect="1"/>
          </p:cNvPicPr>
          <p:nvPr/>
        </p:nvPicPr>
        <p:blipFill>
          <a:blip r:embed="rId3"/>
          <a:srcRect l="1329" r="1329"/>
          <a:stretch/>
        </p:blipFill>
        <p:spPr>
          <a:xfrm>
            <a:off x="6467474" y="2486024"/>
            <a:ext cx="10931524" cy="11229976"/>
          </a:xfrm>
          <a:solidFill>
            <a:schemeClr val="accent1"/>
          </a:solidFill>
        </p:spPr>
      </p:pic>
      <p:pic>
        <p:nvPicPr>
          <p:cNvPr id="11" name="Picture Placeholder 28">
            <a:extLst>
              <a:ext uri="{FF2B5EF4-FFF2-40B4-BE49-F238E27FC236}">
                <a16:creationId xmlns:a16="http://schemas.microsoft.com/office/drawing/2014/main" id="{33FE00B6-8806-87C1-B364-AA1C50BEF1DE}"/>
              </a:ext>
            </a:extLst>
          </p:cNvPr>
          <p:cNvPicPr>
            <a:picLocks noChangeAspect="1"/>
          </p:cNvPicPr>
          <p:nvPr/>
        </p:nvPicPr>
        <p:blipFill>
          <a:blip r:embed="rId5"/>
          <a:srcRect l="17879" r="17879"/>
          <a:stretch/>
        </p:blipFill>
        <p:spPr>
          <a:xfrm>
            <a:off x="16494121" y="409127"/>
            <a:ext cx="6569078" cy="6723622"/>
          </a:xfrm>
          <a:solidFill>
            <a:schemeClr val="accent1"/>
          </a:solidFill>
        </p:spPr>
      </p:pic>
      <p:pic>
        <p:nvPicPr>
          <p:cNvPr id="13" name="Picture 12" descr="A person with his hand on his face and a stack of wooden blocks&#10;&#10;Description automatically generated">
            <a:extLst>
              <a:ext uri="{FF2B5EF4-FFF2-40B4-BE49-F238E27FC236}">
                <a16:creationId xmlns:a16="http://schemas.microsoft.com/office/drawing/2014/main" id="{319EDCB3-7B6B-ED43-D2AC-0184916066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120119" y="1123990"/>
            <a:ext cx="5464206" cy="5587960"/>
          </a:xfrm>
          <a:prstGeom prst="rect">
            <a:avLst/>
          </a:prstGeom>
        </p:spPr>
      </p:pic>
      <p:pic>
        <p:nvPicPr>
          <p:cNvPr id="17" name="Picture 16" descr="A group of people in different colors&#10;&#10;Description automatically generated">
            <a:extLst>
              <a:ext uri="{FF2B5EF4-FFF2-40B4-BE49-F238E27FC236}">
                <a16:creationId xmlns:a16="http://schemas.microsoft.com/office/drawing/2014/main" id="{B8C8FEB3-BFC8-0413-B8EB-CC92D3A2F08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170675" y="7132748"/>
            <a:ext cx="5464206" cy="5616696"/>
          </a:xfrm>
          <a:prstGeom prst="rect">
            <a:avLst/>
          </a:prstGeom>
        </p:spPr>
      </p:pic>
      <p:pic>
        <p:nvPicPr>
          <p:cNvPr id="19" name="Picture 18" descr="A computer with people on the screen&#10;&#10;Description automatically generated">
            <a:extLst>
              <a:ext uri="{FF2B5EF4-FFF2-40B4-BE49-F238E27FC236}">
                <a16:creationId xmlns:a16="http://schemas.microsoft.com/office/drawing/2014/main" id="{5DC222E9-B9E1-E5E2-10A8-08998B68C59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6493" y="1119188"/>
            <a:ext cx="10342746" cy="11229976"/>
          </a:xfrm>
          <a:prstGeom prst="rect">
            <a:avLst/>
          </a:prstGeom>
        </p:spPr>
      </p:pic>
      <p:pic>
        <p:nvPicPr>
          <p:cNvPr id="25" name="Picture 24" descr="A white mask with brown eyes&#10;&#10;Description automatically generated">
            <a:extLst>
              <a:ext uri="{FF2B5EF4-FFF2-40B4-BE49-F238E27FC236}">
                <a16:creationId xmlns:a16="http://schemas.microsoft.com/office/drawing/2014/main" id="{276AF298-1978-BEE6-CEBF-D8970ACD44C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140262" y="7285379"/>
            <a:ext cx="5315888" cy="5464066"/>
          </a:xfrm>
          <a:prstGeom prst="rect">
            <a:avLst/>
          </a:prstGeom>
        </p:spPr>
      </p:pic>
    </p:spTree>
    <p:extLst>
      <p:ext uri="{BB962C8B-B14F-4D97-AF65-F5344CB8AC3E}">
        <p14:creationId xmlns:p14="http://schemas.microsoft.com/office/powerpoint/2010/main" val="178422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F8D953-AFA8-2647-AAD1-FBF30458AB5A}"/>
              </a:ext>
            </a:extLst>
          </p:cNvPr>
          <p:cNvSpPr txBox="1"/>
          <p:nvPr/>
        </p:nvSpPr>
        <p:spPr>
          <a:xfrm>
            <a:off x="4271120" y="2969569"/>
            <a:ext cx="17065896" cy="6340198"/>
          </a:xfrm>
          <a:prstGeom prst="rect">
            <a:avLst/>
          </a:prstGeom>
          <a:noFill/>
        </p:spPr>
        <p:txBody>
          <a:bodyPr wrap="square" rtlCol="0">
            <a:sp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endParaRPr lang="en-US" sz="8000"/>
          </a:p>
          <a:p>
            <a:r>
              <a:rPr lang="en-US" sz="8000"/>
              <a:t>Thus, when a choice is abdicated, at least one of these three values are candidates for the value that would be lost. </a:t>
            </a:r>
          </a:p>
        </p:txBody>
      </p:sp>
    </p:spTree>
    <p:extLst>
      <p:ext uri="{BB962C8B-B14F-4D97-AF65-F5344CB8AC3E}">
        <p14:creationId xmlns:p14="http://schemas.microsoft.com/office/powerpoint/2010/main" val="1347511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182888" y="809328"/>
            <a:ext cx="21721468" cy="3240572"/>
            <a:chOff x="3067977" y="3706167"/>
            <a:chExt cx="18277828" cy="3240572"/>
          </a:xfrm>
        </p:grpSpPr>
        <p:sp>
          <p:nvSpPr>
            <p:cNvPr id="26" name="Text Box 3"/>
            <p:cNvSpPr txBox="1">
              <a:spLocks/>
            </p:cNvSpPr>
            <p:nvPr/>
          </p:nvSpPr>
          <p:spPr bwMode="auto">
            <a:xfrm>
              <a:off x="3067977" y="4562221"/>
              <a:ext cx="17497946" cy="72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r>
                <a:rPr lang="en-US" altLang="en-US" sz="6000" b="1">
                  <a:ea typeface="ＭＳ Ｐゴシック" panose="020B0600070205080204" pitchFamily="34" charset="-128"/>
                </a:rPr>
                <a:t>Back to interviews.</a:t>
              </a:r>
            </a:p>
            <a:p>
              <a:endParaRPr lang="en-US" altLang="en-US" sz="6000">
                <a:ea typeface="ＭＳ Ｐゴシック" panose="020B0600070205080204" pitchFamily="34" charset="-128"/>
              </a:endParaRPr>
            </a:p>
            <a:p>
              <a:pPr marL="1143000" indent="-1143000">
                <a:buAutoNum type="arabicParenR"/>
              </a:pPr>
              <a:r>
                <a:rPr lang="en-US" altLang="en-US" sz="6000" b="1">
                  <a:ea typeface="ＭＳ Ｐゴシック" panose="020B0600070205080204" pitchFamily="34" charset="-128"/>
                </a:rPr>
                <a:t>Instrumental Value </a:t>
              </a:r>
              <a:r>
                <a:rPr lang="en-US" altLang="en-US" sz="6000">
                  <a:ea typeface="ＭＳ Ｐゴシック" panose="020B0600070205080204" pitchFamily="34" charset="-128"/>
                </a:rPr>
                <a:t>(The Traditional View)</a:t>
              </a:r>
            </a:p>
            <a:p>
              <a:pPr marL="1143000" indent="-1143000">
                <a:buFontTx/>
                <a:buAutoNum type="arabicParenR"/>
              </a:pPr>
              <a:r>
                <a:rPr lang="en-US" altLang="en-US" sz="6000" b="1">
                  <a:ea typeface="ＭＳ Ｐゴシック" panose="020B0600070205080204" pitchFamily="34" charset="-128"/>
                </a:rPr>
                <a:t>Representative Value: </a:t>
              </a:r>
              <a:r>
                <a:rPr lang="en-US" sz="6000"/>
                <a:t>Choosing our colleagues is a way “to see features of ourselves manifested in actions and their results” (Scanlon, 1998, p. 252) </a:t>
              </a:r>
            </a:p>
            <a:p>
              <a:pPr marL="1143000" indent="-1143000">
                <a:buFontTx/>
                <a:buAutoNum type="arabicParenR"/>
              </a:pPr>
              <a:r>
                <a:rPr lang="en-US" altLang="en-US" sz="6000" b="1">
                  <a:ea typeface="ＭＳ Ｐゴシック" panose="020B0600070205080204" pitchFamily="34" charset="-128"/>
                </a:rPr>
                <a:t>Symbolic Value: </a:t>
              </a:r>
              <a:r>
                <a:rPr lang="en-US" altLang="en-US" sz="6000">
                  <a:ea typeface="ＭＳ Ｐゴシック" panose="020B0600070205080204" pitchFamily="34" charset="-128"/>
                </a:rPr>
                <a:t>Insofar as </a:t>
              </a:r>
              <a:r>
                <a:rPr lang="en-US" sz="6000"/>
                <a:t>industry norms involve choosing one’s colleagues—i.e., people they’d collaborate with, but also, befriend, commiserate with—depriving people of that choice, can result in loss of symbolic value.</a:t>
              </a:r>
              <a:endParaRPr lang="en-US" altLang="en-US" sz="6000">
                <a:ea typeface="ＭＳ Ｐゴシック" panose="020B0600070205080204" pitchFamily="34" charset="-128"/>
              </a:endParaRPr>
            </a:p>
            <a:p>
              <a:endParaRPr lang="en-US" altLang="en-US" sz="6000" b="1">
                <a:ea typeface="ＭＳ Ｐゴシック" panose="020B0600070205080204" pitchFamily="34" charset="-128"/>
              </a:endParaRPr>
            </a:p>
          </p:txBody>
        </p:sp>
        <p:sp>
          <p:nvSpPr>
            <p:cNvPr id="23" name="Text Box 3"/>
            <p:cNvSpPr txBox="1">
              <a:spLocks/>
            </p:cNvSpPr>
            <p:nvPr/>
          </p:nvSpPr>
          <p:spPr bwMode="auto">
            <a:xfrm>
              <a:off x="16349200" y="3706167"/>
              <a:ext cx="4996605" cy="32405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algn="r" eaLnBrk="1">
                <a:lnSpc>
                  <a:spcPct val="120000"/>
                </a:lnSpc>
                <a:defRPr/>
              </a:pPr>
              <a:endParaRPr lang="x-none" altLang="x-none" sz="18000">
                <a:ea typeface="Montserrat" charset="0"/>
                <a:cs typeface="Montserrat" charset="0"/>
                <a:sym typeface="Poppins Medium" charset="0"/>
              </a:endParaRPr>
            </a:p>
          </p:txBody>
        </p:sp>
      </p:grpSp>
    </p:spTree>
    <p:extLst>
      <p:ext uri="{BB962C8B-B14F-4D97-AF65-F5344CB8AC3E}">
        <p14:creationId xmlns:p14="http://schemas.microsoft.com/office/powerpoint/2010/main" val="4253035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A2BDCE-1EB2-7D41-B984-442A21CFCE14}"/>
              </a:ext>
            </a:extLst>
          </p:cNvPr>
          <p:cNvSpPr/>
          <p:nvPr/>
        </p:nvSpPr>
        <p:spPr>
          <a:xfrm>
            <a:off x="5135216" y="3401617"/>
            <a:ext cx="15697744" cy="6647974"/>
          </a:xfrm>
          <a:prstGeom prst="rect">
            <a:avLst/>
          </a:prstGeom>
        </p:spPr>
        <p:txBody>
          <a:bodyPr wrap="square">
            <a:sp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r>
              <a:rPr lang="en-US" sz="6000" b="1"/>
              <a:t>“The reasons people have for wanting outcomes to be dependent on their choices often have to do with the significance that this dependence itself has for them, not merely with its efficacy in promoting outcomes that are desirable on other grounds” </a:t>
            </a:r>
            <a:r>
              <a:rPr lang="en-US" sz="6000"/>
              <a:t>(Scanlon, 1998, p. 253). </a:t>
            </a:r>
            <a:endParaRPr lang="en-US" sz="6000" b="1">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7156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etter&#10;&#10;Description automatically generated">
            <a:extLst>
              <a:ext uri="{FF2B5EF4-FFF2-40B4-BE49-F238E27FC236}">
                <a16:creationId xmlns:a16="http://schemas.microsoft.com/office/drawing/2014/main" id="{82DD7657-D97B-C341-277C-541C2E71E037}"/>
              </a:ext>
            </a:extLst>
          </p:cNvPr>
          <p:cNvPicPr>
            <a:picLocks noChangeAspect="1"/>
          </p:cNvPicPr>
          <p:nvPr/>
        </p:nvPicPr>
        <p:blipFill rotWithShape="1">
          <a:blip r:embed="rId2"/>
          <a:srcRect b="5455"/>
          <a:stretch/>
        </p:blipFill>
        <p:spPr>
          <a:xfrm>
            <a:off x="15000313" y="377280"/>
            <a:ext cx="8407322" cy="12697064"/>
          </a:xfrm>
          <a:prstGeom prst="rect">
            <a:avLst/>
          </a:prstGeom>
        </p:spPr>
      </p:pic>
      <p:pic>
        <p:nvPicPr>
          <p:cNvPr id="9" name="Picture 8" descr="Icon&#10;&#10;Description automatically generated">
            <a:extLst>
              <a:ext uri="{FF2B5EF4-FFF2-40B4-BE49-F238E27FC236}">
                <a16:creationId xmlns:a16="http://schemas.microsoft.com/office/drawing/2014/main" id="{E7F6D908-8409-857F-FFFC-30FBA7A17CBF}"/>
              </a:ext>
            </a:extLst>
          </p:cNvPr>
          <p:cNvPicPr>
            <a:picLocks noChangeAspect="1"/>
          </p:cNvPicPr>
          <p:nvPr/>
        </p:nvPicPr>
        <p:blipFill>
          <a:blip r:embed="rId3"/>
          <a:stretch>
            <a:fillRect/>
          </a:stretch>
        </p:blipFill>
        <p:spPr>
          <a:xfrm>
            <a:off x="1678833" y="2357500"/>
            <a:ext cx="11251250" cy="9001000"/>
          </a:xfrm>
          <a:prstGeom prst="rect">
            <a:avLst/>
          </a:prstGeom>
        </p:spPr>
      </p:pic>
    </p:spTree>
    <p:extLst>
      <p:ext uri="{BB962C8B-B14F-4D97-AF65-F5344CB8AC3E}">
        <p14:creationId xmlns:p14="http://schemas.microsoft.com/office/powerpoint/2010/main" val="2951489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text, application, email&#10;&#10;Description automatically generated">
            <a:extLst>
              <a:ext uri="{FF2B5EF4-FFF2-40B4-BE49-F238E27FC236}">
                <a16:creationId xmlns:a16="http://schemas.microsoft.com/office/drawing/2014/main" id="{CCD78195-7C48-D199-76B8-424B59BBBB99}"/>
              </a:ext>
            </a:extLst>
          </p:cNvPr>
          <p:cNvPicPr>
            <a:picLocks noChangeAspect="1"/>
          </p:cNvPicPr>
          <p:nvPr/>
        </p:nvPicPr>
        <p:blipFill rotWithShape="1">
          <a:blip r:embed="rId2"/>
          <a:srcRect l="856" t="-32684" r="-856" b="30456"/>
          <a:stretch/>
        </p:blipFill>
        <p:spPr>
          <a:xfrm>
            <a:off x="4631161" y="0"/>
            <a:ext cx="16821190" cy="9793088"/>
          </a:xfrm>
          <a:prstGeom prst="rect">
            <a:avLst/>
          </a:prstGeom>
        </p:spPr>
      </p:pic>
    </p:spTree>
    <p:extLst>
      <p:ext uri="{BB962C8B-B14F-4D97-AF65-F5344CB8AC3E}">
        <p14:creationId xmlns:p14="http://schemas.microsoft.com/office/powerpoint/2010/main" val="865927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A2BDCE-1EB2-7D41-B984-442A21CFCE14}"/>
              </a:ext>
            </a:extLst>
          </p:cNvPr>
          <p:cNvSpPr/>
          <p:nvPr/>
        </p:nvSpPr>
        <p:spPr>
          <a:xfrm>
            <a:off x="4919192" y="3689649"/>
            <a:ext cx="15697744" cy="4801314"/>
          </a:xfrm>
          <a:prstGeom prst="rect">
            <a:avLst/>
          </a:prstGeom>
        </p:spPr>
        <p:txBody>
          <a:bodyPr wrap="square">
            <a:sp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r>
              <a:rPr lang="en-US" sz="6000"/>
              <a:t>The fact that the loss of representative and symbolic value is risked when foregoing interviews generates </a:t>
            </a:r>
            <a:r>
              <a:rPr lang="en-US" sz="6000" i="1"/>
              <a:t>pro tanto </a:t>
            </a:r>
            <a:r>
              <a:rPr lang="en-US" sz="6000"/>
              <a:t>ethical reason to preserve interviews, despite the behavioral or algorithmic threats. </a:t>
            </a:r>
          </a:p>
        </p:txBody>
      </p:sp>
    </p:spTree>
    <p:extLst>
      <p:ext uri="{BB962C8B-B14F-4D97-AF65-F5344CB8AC3E}">
        <p14:creationId xmlns:p14="http://schemas.microsoft.com/office/powerpoint/2010/main" val="1390325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655528" y="7578080"/>
            <a:ext cx="21746420" cy="3240572"/>
            <a:chOff x="3046982" y="3706167"/>
            <a:chExt cx="18298823" cy="3240572"/>
          </a:xfrm>
        </p:grpSpPr>
        <p:sp>
          <p:nvSpPr>
            <p:cNvPr id="26" name="Text Box 3"/>
            <p:cNvSpPr txBox="1">
              <a:spLocks/>
            </p:cNvSpPr>
            <p:nvPr/>
          </p:nvSpPr>
          <p:spPr bwMode="auto">
            <a:xfrm>
              <a:off x="3046982" y="4562221"/>
              <a:ext cx="17497946" cy="72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a:defRPr/>
              </a:pPr>
              <a:r>
                <a:rPr lang="en-US" sz="6000" b="1" dirty="0"/>
                <a:t>Conclusion</a:t>
              </a:r>
            </a:p>
          </p:txBody>
        </p:sp>
        <p:sp>
          <p:nvSpPr>
            <p:cNvPr id="23" name="Text Box 3"/>
            <p:cNvSpPr txBox="1">
              <a:spLocks/>
            </p:cNvSpPr>
            <p:nvPr/>
          </p:nvSpPr>
          <p:spPr bwMode="auto">
            <a:xfrm>
              <a:off x="16349200" y="3706167"/>
              <a:ext cx="4996605" cy="32405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algn="r" eaLnBrk="1">
                <a:lnSpc>
                  <a:spcPct val="120000"/>
                </a:lnSpc>
                <a:defRPr/>
              </a:pPr>
              <a:endParaRPr lang="x-none" altLang="x-none" sz="18000">
                <a:solidFill>
                  <a:srgbClr val="000000"/>
                </a:solidFill>
                <a:ea typeface="Montserrat" charset="0"/>
                <a:cs typeface="Montserrat" charset="0"/>
                <a:sym typeface="Poppins Medium" charset="0"/>
              </a:endParaRPr>
            </a:p>
          </p:txBody>
        </p:sp>
      </p:grpSp>
    </p:spTree>
    <p:extLst>
      <p:ext uri="{BB962C8B-B14F-4D97-AF65-F5344CB8AC3E}">
        <p14:creationId xmlns:p14="http://schemas.microsoft.com/office/powerpoint/2010/main" val="914881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038873" y="1025352"/>
            <a:ext cx="21746418" cy="3240572"/>
            <a:chOff x="3046982" y="3706167"/>
            <a:chExt cx="18298823" cy="3240572"/>
          </a:xfrm>
        </p:grpSpPr>
        <p:sp>
          <p:nvSpPr>
            <p:cNvPr id="26" name="Text Box 3"/>
            <p:cNvSpPr txBox="1">
              <a:spLocks/>
            </p:cNvSpPr>
            <p:nvPr/>
          </p:nvSpPr>
          <p:spPr bwMode="auto">
            <a:xfrm>
              <a:off x="3046982" y="4562221"/>
              <a:ext cx="17497946" cy="72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a:defRPr/>
              </a:pPr>
              <a:r>
                <a:rPr lang="en-US" sz="5000" b="1"/>
                <a:t>Conclusion</a:t>
              </a:r>
            </a:p>
            <a:p>
              <a:pPr>
                <a:defRPr/>
              </a:pPr>
              <a:endParaRPr lang="en-US" sz="5000" b="1"/>
            </a:p>
            <a:p>
              <a:pPr marL="571500" indent="-571500">
                <a:buFont typeface="Arial" panose="020B0604020202020204" pitchFamily="34" charset="0"/>
                <a:buChar char="•"/>
              </a:pPr>
              <a:r>
                <a:rPr lang="en-US" sz="5000"/>
                <a:t>If the traditional view captures all there is to interviewing, then the justification for the practice is undermined by the behavioral and algorithmic threats.</a:t>
              </a:r>
            </a:p>
            <a:p>
              <a:endParaRPr lang="en-US" sz="5000"/>
            </a:p>
            <a:p>
              <a:pPr marL="571500" indent="-571500">
                <a:buFont typeface="Arial" panose="020B0604020202020204" pitchFamily="34" charset="0"/>
                <a:buChar char="•"/>
              </a:pPr>
              <a:r>
                <a:rPr lang="en-US" sz="5000"/>
                <a:t>However, interviews can be vindicated once we recognize that there are a broader set of values realized through interviewing.</a:t>
              </a:r>
            </a:p>
            <a:p>
              <a:endParaRPr lang="en-US" sz="5000"/>
            </a:p>
            <a:p>
              <a:pPr marL="571500" indent="-571500">
                <a:buFont typeface="Arial" panose="020B0604020202020204" pitchFamily="34" charset="0"/>
                <a:buChar char="•"/>
              </a:pPr>
              <a:r>
                <a:rPr lang="en-US" sz="5000">
                  <a:ea typeface="Calibri" panose="020F0502020204030204" pitchFamily="34" charset="0"/>
                  <a:cs typeface="Times New Roman" panose="02020603050405020304" pitchFamily="18" charset="0"/>
                </a:rPr>
                <a:t>More generally, even if the bad outcomes associated with algorithms are ultimately engineered away, it </a:t>
              </a:r>
              <a:r>
                <a:rPr lang="en-US" sz="5000" i="1">
                  <a:ea typeface="Calibri" panose="020F0502020204030204" pitchFamily="34" charset="0"/>
                  <a:cs typeface="Times New Roman" panose="02020603050405020304" pitchFamily="18" charset="0"/>
                </a:rPr>
                <a:t>still </a:t>
              </a:r>
              <a:r>
                <a:rPr lang="en-US" sz="5000">
                  <a:ea typeface="Calibri" panose="020F0502020204030204" pitchFamily="34" charset="0"/>
                  <a:cs typeface="Times New Roman" panose="02020603050405020304" pitchFamily="18" charset="0"/>
                </a:rPr>
                <a:t>doesn’t settle the question of whether managers should abdicate certain choices to algorithms. </a:t>
              </a:r>
              <a:endParaRPr lang="en-US" sz="5000"/>
            </a:p>
          </p:txBody>
        </p:sp>
        <p:sp>
          <p:nvSpPr>
            <p:cNvPr id="23" name="Text Box 3"/>
            <p:cNvSpPr txBox="1">
              <a:spLocks/>
            </p:cNvSpPr>
            <p:nvPr/>
          </p:nvSpPr>
          <p:spPr bwMode="auto">
            <a:xfrm>
              <a:off x="16349200" y="3706167"/>
              <a:ext cx="4996605" cy="32405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algn="r" eaLnBrk="1">
                <a:lnSpc>
                  <a:spcPct val="120000"/>
                </a:lnSpc>
                <a:defRPr/>
              </a:pPr>
              <a:endParaRPr lang="x-none" altLang="x-none" sz="18000">
                <a:solidFill>
                  <a:srgbClr val="000000"/>
                </a:solidFill>
                <a:ea typeface="Montserrat" charset="0"/>
                <a:cs typeface="Montserrat" charset="0"/>
                <a:sym typeface="Poppins Medium" charset="0"/>
              </a:endParaRPr>
            </a:p>
          </p:txBody>
        </p:sp>
      </p:grpSp>
    </p:spTree>
    <p:extLst>
      <p:ext uri="{BB962C8B-B14F-4D97-AF65-F5344CB8AC3E}">
        <p14:creationId xmlns:p14="http://schemas.microsoft.com/office/powerpoint/2010/main" val="3721791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15498-ACB4-5C49-A3AB-2FA8966CDA19}"/>
              </a:ext>
            </a:extLst>
          </p:cNvPr>
          <p:cNvSpPr>
            <a:spLocks noGrp="1"/>
          </p:cNvSpPr>
          <p:nvPr>
            <p:ph type="title" idx="4294967295"/>
          </p:nvPr>
        </p:nvSpPr>
        <p:spPr>
          <a:xfrm>
            <a:off x="3657600" y="7505701"/>
            <a:ext cx="20726400" cy="2724150"/>
          </a:xfrm>
        </p:spPr>
        <p:txBody>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a:defRPr/>
            </a:pPr>
            <a:r>
              <a:rPr lang="en-US">
                <a:solidFill>
                  <a:schemeClr val="tx1"/>
                </a:solidFill>
                <a:latin typeface="+mn-lt"/>
              </a:rPr>
              <a:t>Thank You</a:t>
            </a:r>
            <a:br>
              <a:rPr lang="en-US">
                <a:solidFill>
                  <a:schemeClr val="tx1"/>
                </a:solidFill>
                <a:latin typeface="+mn-lt"/>
              </a:rPr>
            </a:br>
            <a:br>
              <a:rPr lang="en-US">
                <a:solidFill>
                  <a:schemeClr val="tx1"/>
                </a:solidFill>
                <a:latin typeface="+mn-lt"/>
              </a:rPr>
            </a:br>
            <a:endParaRPr lang="en-US">
              <a:solidFill>
                <a:schemeClr val="tx1"/>
              </a:solidFill>
              <a:latin typeface="+mn-lt"/>
            </a:endParaRPr>
          </a:p>
        </p:txBody>
      </p:sp>
      <p:sp>
        <p:nvSpPr>
          <p:cNvPr id="36867" name="Text Placeholder 2">
            <a:extLst>
              <a:ext uri="{FF2B5EF4-FFF2-40B4-BE49-F238E27FC236}">
                <a16:creationId xmlns:a16="http://schemas.microsoft.com/office/drawing/2014/main" id="{A4A94F8F-A275-F84B-904B-F403DED70AAA}"/>
              </a:ext>
            </a:extLst>
          </p:cNvPr>
          <p:cNvSpPr>
            <a:spLocks noGrp="1" noChangeArrowheads="1"/>
          </p:cNvSpPr>
          <p:nvPr>
            <p:ph type="body" idx="4294967295"/>
          </p:nvPr>
        </p:nvSpPr>
        <p:spPr>
          <a:xfrm>
            <a:off x="3657600" y="4505327"/>
            <a:ext cx="20726400" cy="3000374"/>
          </a:xfrm>
        </p:spPr>
        <p:txBody>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marL="0" indent="0">
              <a:buNone/>
            </a:pPr>
            <a:r>
              <a:rPr lang="en-US" altLang="en-US">
                <a:solidFill>
                  <a:schemeClr val="tx1"/>
                </a:solidFill>
                <a:ea typeface="ＭＳ Ｐゴシック" panose="020B0600070205080204" pitchFamily="34" charset="-128"/>
              </a:rPr>
              <a:t>I welcome your questions, suggestions, and objections. </a:t>
            </a:r>
          </a:p>
        </p:txBody>
      </p:sp>
      <p:sp>
        <p:nvSpPr>
          <p:cNvPr id="3" name="TextBox 2">
            <a:extLst>
              <a:ext uri="{FF2B5EF4-FFF2-40B4-BE49-F238E27FC236}">
                <a16:creationId xmlns:a16="http://schemas.microsoft.com/office/drawing/2014/main" id="{E1653B0C-A81E-7842-A11A-A0119E6AAACC}"/>
              </a:ext>
            </a:extLst>
          </p:cNvPr>
          <p:cNvSpPr txBox="1"/>
          <p:nvPr/>
        </p:nvSpPr>
        <p:spPr>
          <a:xfrm>
            <a:off x="11183888" y="11106473"/>
            <a:ext cx="12529392" cy="1446550"/>
          </a:xfrm>
          <a:prstGeom prst="rect">
            <a:avLst/>
          </a:prstGeom>
          <a:noFill/>
        </p:spPr>
        <p:txBody>
          <a:bodyPr wrap="square" rtlCol="0">
            <a:sp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algn="r" eaLnBrk="1">
              <a:lnSpc>
                <a:spcPct val="120000"/>
              </a:lnSpc>
              <a:defRPr/>
            </a:pPr>
            <a:r>
              <a:rPr lang="en-US" altLang="x-none" sz="4000" err="1">
                <a:ea typeface="Montserrat Semi" charset="0"/>
                <a:cs typeface="Montserrat Semi" charset="0"/>
                <a:sym typeface="Poppins Medium" charset="0"/>
              </a:rPr>
              <a:t>Vikram</a:t>
            </a:r>
            <a:r>
              <a:rPr lang="en-US" altLang="x-none" sz="4000">
                <a:ea typeface="Montserrat Semi" charset="0"/>
                <a:cs typeface="Montserrat Semi" charset="0"/>
                <a:sym typeface="Poppins Medium" charset="0"/>
              </a:rPr>
              <a:t> R. Bhargava</a:t>
            </a:r>
          </a:p>
          <a:p>
            <a:pPr algn="r"/>
            <a:r>
              <a:rPr lang="en-US" sz="4000" err="1"/>
              <a:t>vrb@gwu.edu</a:t>
            </a:r>
            <a:endParaRPr lang="en-US" sz="4000"/>
          </a:p>
        </p:txBody>
      </p:sp>
    </p:spTree>
    <p:extLst>
      <p:ext uri="{BB962C8B-B14F-4D97-AF65-F5344CB8AC3E}">
        <p14:creationId xmlns:p14="http://schemas.microsoft.com/office/powerpoint/2010/main" val="3645938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Box 3"/>
          <p:cNvSpPr txBox="1">
            <a:spLocks/>
          </p:cNvSpPr>
          <p:nvPr/>
        </p:nvSpPr>
        <p:spPr bwMode="auto">
          <a:xfrm>
            <a:off x="2614936" y="3833664"/>
            <a:ext cx="19946216" cy="36625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eaLnBrk="1">
              <a:defRPr/>
            </a:pPr>
            <a:r>
              <a:rPr lang="en-US" sz="8000">
                <a:solidFill>
                  <a:srgbClr val="000000"/>
                </a:solidFill>
              </a:rPr>
              <a:t>Suppose these bad outcomes are ultimately engineered away. </a:t>
            </a:r>
          </a:p>
          <a:p>
            <a:pPr eaLnBrk="1">
              <a:defRPr/>
            </a:pPr>
            <a:endParaRPr lang="en-US" sz="8000">
              <a:solidFill>
                <a:srgbClr val="000000"/>
              </a:solidFill>
            </a:endParaRPr>
          </a:p>
          <a:p>
            <a:pPr eaLnBrk="1">
              <a:defRPr/>
            </a:pPr>
            <a:r>
              <a:rPr lang="en-US" sz="8000">
                <a:solidFill>
                  <a:srgbClr val="000000"/>
                </a:solidFill>
              </a:rPr>
              <a:t>…are there any ethical concerns that remain? </a:t>
            </a:r>
            <a:endParaRPr lang="x-none" altLang="x-none" sz="8000" b="1">
              <a:solidFill>
                <a:srgbClr val="000000"/>
              </a:solidFill>
              <a:ea typeface="Montserrat Semi" charset="0"/>
              <a:cs typeface="Montserrat Semi" charset="0"/>
              <a:sym typeface="Poppins Medium" charset="0"/>
            </a:endParaRPr>
          </a:p>
        </p:txBody>
      </p:sp>
    </p:spTree>
    <p:extLst>
      <p:ext uri="{BB962C8B-B14F-4D97-AF65-F5344CB8AC3E}">
        <p14:creationId xmlns:p14="http://schemas.microsoft.com/office/powerpoint/2010/main" val="1496245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itting at a table with a paper in his hand&#10;&#10;Description automatically generated">
            <a:extLst>
              <a:ext uri="{FF2B5EF4-FFF2-40B4-BE49-F238E27FC236}">
                <a16:creationId xmlns:a16="http://schemas.microsoft.com/office/drawing/2014/main" id="{AD8600C9-F1E7-0937-309D-C2414D01B5CD}"/>
              </a:ext>
            </a:extLst>
          </p:cNvPr>
          <p:cNvPicPr>
            <a:picLocks noChangeAspect="1"/>
          </p:cNvPicPr>
          <p:nvPr/>
        </p:nvPicPr>
        <p:blipFill rotWithShape="1">
          <a:blip r:embed="rId2"/>
          <a:srcRect l="17135" r="10078" b="-1"/>
          <a:stretch/>
        </p:blipFill>
        <p:spPr>
          <a:xfrm>
            <a:off x="-8" y="-8"/>
            <a:ext cx="15069280" cy="13715968"/>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6" name="TextBox 5">
            <a:extLst>
              <a:ext uri="{FF2B5EF4-FFF2-40B4-BE49-F238E27FC236}">
                <a16:creationId xmlns:a16="http://schemas.microsoft.com/office/drawing/2014/main" id="{84D8D973-172F-D58E-BB3F-F063D9FB4277}"/>
              </a:ext>
            </a:extLst>
          </p:cNvPr>
          <p:cNvSpPr txBox="1"/>
          <p:nvPr/>
        </p:nvSpPr>
        <p:spPr>
          <a:xfrm>
            <a:off x="13992200" y="8370169"/>
            <a:ext cx="11011628" cy="3380818"/>
          </a:xfrm>
          <a:prstGeom prst="rect">
            <a:avLst/>
          </a:prstGeom>
        </p:spPr>
        <p:txBody>
          <a:bodyPr vert="horz" lIns="91440" tIns="45720" rIns="91440" bIns="45720" rtlCol="0" anchor="b">
            <a:no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defTabSz="914400">
              <a:lnSpc>
                <a:spcPct val="90000"/>
              </a:lnSpc>
              <a:spcAft>
                <a:spcPts val="600"/>
              </a:spcAft>
            </a:pPr>
            <a:r>
              <a:rPr lang="en-US" sz="8800">
                <a:latin typeface="+mj-lt"/>
                <a:ea typeface="+mj-ea"/>
                <a:cs typeface="+mj-cs"/>
              </a:rPr>
              <a:t>Why conduct interviews?</a:t>
            </a:r>
          </a:p>
        </p:txBody>
      </p:sp>
      <p:pic>
        <p:nvPicPr>
          <p:cNvPr id="3" name="Picture 2" descr="A chalkboard with a check box and people&#10;&#10;Description automatically generated with medium confidence">
            <a:extLst>
              <a:ext uri="{FF2B5EF4-FFF2-40B4-BE49-F238E27FC236}">
                <a16:creationId xmlns:a16="http://schemas.microsoft.com/office/drawing/2014/main" id="{F85ED26C-FF66-0403-7051-B1761E756C4A}"/>
              </a:ext>
            </a:extLst>
          </p:cNvPr>
          <p:cNvPicPr>
            <a:picLocks noChangeAspect="1"/>
          </p:cNvPicPr>
          <p:nvPr/>
        </p:nvPicPr>
        <p:blipFill rotWithShape="1">
          <a:blip r:embed="rId3"/>
          <a:srcRect l="15908" r="5958"/>
          <a:stretch/>
        </p:blipFill>
        <p:spPr>
          <a:xfrm>
            <a:off x="15069274" y="13"/>
            <a:ext cx="9314736" cy="7754494"/>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2451798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085A639A-C1BA-494B-B157-DCB5A884CC73}"/>
              </a:ext>
            </a:extLst>
          </p:cNvPr>
          <p:cNvPicPr>
            <a:picLocks noGrp="1" noChangeAspect="1"/>
          </p:cNvPicPr>
          <p:nvPr>
            <p:ph type="pic" sz="quarter" idx="4294967295"/>
          </p:nvPr>
        </p:nvPicPr>
        <p:blipFill>
          <a:blip r:embed="rId2"/>
          <a:stretch>
            <a:fillRect/>
          </a:stretch>
        </p:blipFill>
        <p:spPr>
          <a:xfrm>
            <a:off x="1" y="2692401"/>
            <a:ext cx="8134350" cy="8134350"/>
          </a:xfrm>
        </p:spPr>
      </p:pic>
      <p:pic>
        <p:nvPicPr>
          <p:cNvPr id="39" name="Picture Placeholder 37">
            <a:extLst>
              <a:ext uri="{FF2B5EF4-FFF2-40B4-BE49-F238E27FC236}">
                <a16:creationId xmlns:a16="http://schemas.microsoft.com/office/drawing/2014/main" id="{0A4F21F8-3B80-CB44-BEA9-9C3973B608FC}"/>
              </a:ext>
            </a:extLst>
          </p:cNvPr>
          <p:cNvPicPr>
            <a:picLocks noChangeAspect="1"/>
          </p:cNvPicPr>
          <p:nvPr/>
        </p:nvPicPr>
        <p:blipFill>
          <a:blip r:embed="rId3"/>
          <a:stretch>
            <a:fillRect/>
          </a:stretch>
        </p:blipFill>
        <p:spPr bwMode="auto">
          <a:xfrm>
            <a:off x="10645540" y="2682752"/>
            <a:ext cx="12292240" cy="8143608"/>
          </a:xfrm>
          <a:prstGeom prst="rect">
            <a:avLst/>
          </a:prstGeom>
          <a:solidFill>
            <a:schemeClr val="accent1"/>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pic>
      <p:sp>
        <p:nvSpPr>
          <p:cNvPr id="2" name="Rectangle 1">
            <a:extLst>
              <a:ext uri="{FF2B5EF4-FFF2-40B4-BE49-F238E27FC236}">
                <a16:creationId xmlns:a16="http://schemas.microsoft.com/office/drawing/2014/main" id="{4EAE3F30-39D4-DA42-9424-92E3B51139B1}"/>
              </a:ext>
            </a:extLst>
          </p:cNvPr>
          <p:cNvSpPr/>
          <p:nvPr/>
        </p:nvSpPr>
        <p:spPr>
          <a:xfrm>
            <a:off x="1739821" y="11034464"/>
            <a:ext cx="2062102" cy="369332"/>
          </a:xfrm>
          <a:prstGeom prst="rect">
            <a:avLst/>
          </a:prstGeom>
        </p:spPr>
        <p:txBody>
          <a:bodyPr wrap="square">
            <a:sp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r>
              <a:rPr lang="en-US" sz="1800">
                <a:solidFill>
                  <a:srgbClr val="000000"/>
                </a:solidFill>
                <a:latin typeface="+mj-lt"/>
                <a:ea typeface="Times New Roman" panose="02020603050405020304" pitchFamily="18" charset="0"/>
                <a:cs typeface="Times New Roman" panose="02020603050405020304" pitchFamily="18" charset="0"/>
              </a:rPr>
              <a:t>(Cappelli, 2019)</a:t>
            </a:r>
            <a:r>
              <a:rPr lang="en-US" sz="1800">
                <a:latin typeface="+mj-lt"/>
              </a:rPr>
              <a:t> </a:t>
            </a:r>
          </a:p>
        </p:txBody>
      </p:sp>
      <p:sp>
        <p:nvSpPr>
          <p:cNvPr id="3" name="Rectangle 2">
            <a:extLst>
              <a:ext uri="{FF2B5EF4-FFF2-40B4-BE49-F238E27FC236}">
                <a16:creationId xmlns:a16="http://schemas.microsoft.com/office/drawing/2014/main" id="{FE6440B6-1D39-854D-ADDB-099C9C8426FD}"/>
              </a:ext>
            </a:extLst>
          </p:cNvPr>
          <p:cNvSpPr/>
          <p:nvPr/>
        </p:nvSpPr>
        <p:spPr>
          <a:xfrm>
            <a:off x="10613830" y="11034464"/>
            <a:ext cx="4344780" cy="369332"/>
          </a:xfrm>
          <a:prstGeom prst="rect">
            <a:avLst/>
          </a:prstGeom>
        </p:spPr>
        <p:txBody>
          <a:bodyPr wrap="square">
            <a:sp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r>
              <a:rPr lang="en-US" sz="1800">
                <a:solidFill>
                  <a:srgbClr val="000000"/>
                </a:solidFill>
                <a:latin typeface="+mj-lt"/>
                <a:ea typeface="Times New Roman" panose="02020603050405020304" pitchFamily="18" charset="0"/>
                <a:cs typeface="Times New Roman" panose="02020603050405020304" pitchFamily="18" charset="0"/>
              </a:rPr>
              <a:t>(Muehlemann &amp; </a:t>
            </a:r>
            <a:r>
              <a:rPr lang="en-US" sz="1800" err="1">
                <a:solidFill>
                  <a:srgbClr val="000000"/>
                </a:solidFill>
                <a:latin typeface="+mj-lt"/>
                <a:ea typeface="Times New Roman" panose="02020603050405020304" pitchFamily="18" charset="0"/>
                <a:cs typeface="Times New Roman" panose="02020603050405020304" pitchFamily="18" charset="0"/>
              </a:rPr>
              <a:t>Strupler</a:t>
            </a:r>
            <a:r>
              <a:rPr lang="en-US" sz="1800">
                <a:solidFill>
                  <a:srgbClr val="000000"/>
                </a:solidFill>
                <a:latin typeface="+mj-lt"/>
                <a:ea typeface="Times New Roman" panose="02020603050405020304" pitchFamily="18" charset="0"/>
                <a:cs typeface="Times New Roman" panose="02020603050405020304" pitchFamily="18" charset="0"/>
              </a:rPr>
              <a:t> </a:t>
            </a:r>
            <a:r>
              <a:rPr lang="en-US" sz="1800" err="1">
                <a:solidFill>
                  <a:srgbClr val="000000"/>
                </a:solidFill>
                <a:latin typeface="+mj-lt"/>
                <a:ea typeface="Times New Roman" panose="02020603050405020304" pitchFamily="18" charset="0"/>
                <a:cs typeface="Times New Roman" panose="02020603050405020304" pitchFamily="18" charset="0"/>
              </a:rPr>
              <a:t>Leiser</a:t>
            </a:r>
            <a:r>
              <a:rPr lang="en-US" sz="1800">
                <a:solidFill>
                  <a:srgbClr val="000000"/>
                </a:solidFill>
                <a:latin typeface="+mj-lt"/>
                <a:ea typeface="Times New Roman" panose="02020603050405020304" pitchFamily="18" charset="0"/>
                <a:cs typeface="Times New Roman" panose="02020603050405020304" pitchFamily="18" charset="0"/>
              </a:rPr>
              <a:t>, 2018)</a:t>
            </a:r>
            <a:r>
              <a:rPr lang="en-US" sz="1800">
                <a:latin typeface="+mj-lt"/>
              </a:rPr>
              <a:t> </a:t>
            </a:r>
          </a:p>
        </p:txBody>
      </p:sp>
      <p:sp>
        <p:nvSpPr>
          <p:cNvPr id="4" name="Rectangle 3">
            <a:extLst>
              <a:ext uri="{FF2B5EF4-FFF2-40B4-BE49-F238E27FC236}">
                <a16:creationId xmlns:a16="http://schemas.microsoft.com/office/drawing/2014/main" id="{7132F071-20E7-454A-9BE6-2A287566035B}"/>
              </a:ext>
            </a:extLst>
          </p:cNvPr>
          <p:cNvSpPr/>
          <p:nvPr/>
        </p:nvSpPr>
        <p:spPr>
          <a:xfrm>
            <a:off x="1728395" y="11424838"/>
            <a:ext cx="3254738" cy="369332"/>
          </a:xfrm>
          <a:prstGeom prst="rect">
            <a:avLst/>
          </a:prstGeom>
        </p:spPr>
        <p:txBody>
          <a:bodyPr wrap="square">
            <a:sp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r>
              <a:rPr lang="en-US" sz="1800">
                <a:solidFill>
                  <a:srgbClr val="000000"/>
                </a:solidFill>
                <a:latin typeface="+mj-lt"/>
                <a:ea typeface="Times New Roman" panose="02020603050405020304" pitchFamily="18" charset="0"/>
                <a:cs typeface="Times New Roman" panose="02020603050405020304" pitchFamily="18" charset="0"/>
              </a:rPr>
              <a:t>(</a:t>
            </a:r>
            <a:r>
              <a:rPr lang="en-US" sz="1800" err="1">
                <a:solidFill>
                  <a:srgbClr val="000000"/>
                </a:solidFill>
                <a:latin typeface="+mj-lt"/>
                <a:ea typeface="Times New Roman" panose="02020603050405020304" pitchFamily="18" charset="0"/>
                <a:cs typeface="Times New Roman" panose="02020603050405020304" pitchFamily="18" charset="0"/>
              </a:rPr>
              <a:t>Elfenbein</a:t>
            </a:r>
            <a:r>
              <a:rPr lang="en-US" sz="1800">
                <a:solidFill>
                  <a:srgbClr val="000000"/>
                </a:solidFill>
                <a:latin typeface="+mj-lt"/>
                <a:ea typeface="Times New Roman" panose="02020603050405020304" pitchFamily="18" charset="0"/>
                <a:cs typeface="Times New Roman" panose="02020603050405020304" pitchFamily="18" charset="0"/>
              </a:rPr>
              <a:t> &amp; Sterling, 2018)</a:t>
            </a:r>
            <a:r>
              <a:rPr lang="en-US" sz="1800">
                <a:latin typeface="+mj-lt"/>
              </a:rPr>
              <a:t> </a:t>
            </a:r>
          </a:p>
        </p:txBody>
      </p:sp>
      <p:sp>
        <p:nvSpPr>
          <p:cNvPr id="5" name="Rectangle 4">
            <a:extLst>
              <a:ext uri="{FF2B5EF4-FFF2-40B4-BE49-F238E27FC236}">
                <a16:creationId xmlns:a16="http://schemas.microsoft.com/office/drawing/2014/main" id="{821F668A-C845-814C-A421-173D71497961}"/>
              </a:ext>
            </a:extLst>
          </p:cNvPr>
          <p:cNvSpPr/>
          <p:nvPr/>
        </p:nvSpPr>
        <p:spPr>
          <a:xfrm>
            <a:off x="4384511" y="11414086"/>
            <a:ext cx="5588710" cy="369332"/>
          </a:xfrm>
          <a:prstGeom prst="rect">
            <a:avLst/>
          </a:prstGeom>
        </p:spPr>
        <p:txBody>
          <a:bodyPr wrap="square">
            <a:sp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r>
              <a:rPr lang="en-US" sz="1800">
                <a:solidFill>
                  <a:srgbClr val="000000"/>
                </a:solidFill>
                <a:latin typeface="+mj-lt"/>
                <a:ea typeface="Times New Roman" panose="02020603050405020304" pitchFamily="18" charset="0"/>
                <a:cs typeface="Times New Roman" panose="02020603050405020304" pitchFamily="18" charset="0"/>
              </a:rPr>
              <a:t>(Society for Human Resource Management, 2017)</a:t>
            </a:r>
            <a:r>
              <a:rPr lang="en-US" sz="1800">
                <a:latin typeface="+mj-lt"/>
              </a:rPr>
              <a:t> </a:t>
            </a:r>
          </a:p>
        </p:txBody>
      </p:sp>
      <p:pic>
        <p:nvPicPr>
          <p:cNvPr id="6" name="Picture Placeholder 15">
            <a:extLst>
              <a:ext uri="{FF2B5EF4-FFF2-40B4-BE49-F238E27FC236}">
                <a16:creationId xmlns:a16="http://schemas.microsoft.com/office/drawing/2014/main" id="{FD832E56-2CA5-F94F-7931-9E9D3C680FC1}"/>
              </a:ext>
            </a:extLst>
          </p:cNvPr>
          <p:cNvPicPr>
            <a:picLocks noChangeAspect="1"/>
          </p:cNvPicPr>
          <p:nvPr/>
        </p:nvPicPr>
        <p:blipFill>
          <a:blip r:embed="rId2"/>
          <a:stretch>
            <a:fillRect/>
          </a:stretch>
        </p:blipFill>
        <p:spPr bwMode="auto">
          <a:xfrm>
            <a:off x="988996" y="2682752"/>
            <a:ext cx="8132856" cy="8132856"/>
          </a:xfrm>
          <a:prstGeom prst="rect">
            <a:avLst/>
          </a:prstGeom>
          <a:solidFill>
            <a:srgbClr val="F0F4F7"/>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3964113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Box 3"/>
          <p:cNvSpPr txBox="1">
            <a:spLocks/>
          </p:cNvSpPr>
          <p:nvPr/>
        </p:nvSpPr>
        <p:spPr bwMode="auto">
          <a:xfrm>
            <a:off x="2542928" y="5026704"/>
            <a:ext cx="18602572" cy="36625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eaLnBrk="1">
              <a:defRPr/>
            </a:pPr>
            <a:r>
              <a:rPr lang="en-US" sz="8000" dirty="0">
                <a:solidFill>
                  <a:schemeClr val="bg1"/>
                </a:solidFill>
                <a:latin typeface="+mj-lt"/>
              </a:rPr>
              <a:t>Why conduct interviews, despite the enormous costs associated with the process? </a:t>
            </a:r>
            <a:endParaRPr lang="x-none" altLang="x-none" sz="8000" b="1" dirty="0">
              <a:solidFill>
                <a:schemeClr val="bg1"/>
              </a:solidFill>
              <a:latin typeface="+mj-lt"/>
              <a:ea typeface="Montserrat Semi" charset="0"/>
              <a:cs typeface="Montserrat Semi" charset="0"/>
              <a:sym typeface="Poppins Medium" charset="0"/>
            </a:endParaRPr>
          </a:p>
        </p:txBody>
      </p:sp>
    </p:spTree>
    <p:extLst>
      <p:ext uri="{BB962C8B-B14F-4D97-AF65-F5344CB8AC3E}">
        <p14:creationId xmlns:p14="http://schemas.microsoft.com/office/powerpoint/2010/main" val="3077554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861975" y="1057274"/>
            <a:ext cx="10072928" cy="5752724"/>
            <a:chOff x="2759075" y="828052"/>
            <a:chExt cx="8140611" cy="5519675"/>
          </a:xfrm>
        </p:grpSpPr>
        <p:sp>
          <p:nvSpPr>
            <p:cNvPr id="8" name="Text Box 3"/>
            <p:cNvSpPr txBox="1">
              <a:spLocks/>
            </p:cNvSpPr>
            <p:nvPr/>
          </p:nvSpPr>
          <p:spPr bwMode="auto">
            <a:xfrm>
              <a:off x="2759075" y="3203990"/>
              <a:ext cx="8140611" cy="1369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eaLnBrk="1">
                <a:defRPr/>
              </a:pPr>
              <a:r>
                <a:rPr lang="en-US" sz="8000" dirty="0">
                  <a:solidFill>
                    <a:schemeClr val="bg1"/>
                  </a:solidFill>
                </a:rPr>
                <a:t>Interviews help predict performance and fit in relation to the job requirements.</a:t>
              </a:r>
              <a:endParaRPr lang="x-none" altLang="x-none" sz="8000" b="1" dirty="0">
                <a:solidFill>
                  <a:schemeClr val="bg1"/>
                </a:solidFill>
                <a:ea typeface="Montserrat Semi" charset="0"/>
                <a:cs typeface="Montserrat Semi" charset="0"/>
                <a:sym typeface="Poppins Medium" charset="0"/>
              </a:endParaRPr>
            </a:p>
          </p:txBody>
        </p:sp>
        <p:sp>
          <p:nvSpPr>
            <p:cNvPr id="2" name="Rectangle 1"/>
            <p:cNvSpPr/>
            <p:nvPr/>
          </p:nvSpPr>
          <p:spPr bwMode="auto">
            <a:xfrm>
              <a:off x="2778125" y="5849887"/>
              <a:ext cx="7109619" cy="497840"/>
            </a:xfrm>
            <a:prstGeom prst="rect">
              <a:avLst/>
            </a:prstGeom>
          </p:spPr>
          <p:txBody>
            <a:bodyPr wrap="square">
              <a:sp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a:lnSpc>
                  <a:spcPct val="180000"/>
                </a:lnSpc>
                <a:defRPr/>
              </a:pPr>
              <a:endParaRPr lang="en-US" sz="1800">
                <a:solidFill>
                  <a:schemeClr val="bg1"/>
                </a:solidFill>
                <a:ea typeface="Open Sans" charset="0"/>
                <a:cs typeface="Open Sans" charset="0"/>
              </a:endParaRPr>
            </a:p>
          </p:txBody>
        </p:sp>
        <p:sp>
          <p:nvSpPr>
            <p:cNvPr id="7" name="Text Box 2"/>
            <p:cNvSpPr txBox="1">
              <a:spLocks/>
            </p:cNvSpPr>
            <p:nvPr/>
          </p:nvSpPr>
          <p:spPr bwMode="auto">
            <a:xfrm>
              <a:off x="2784261" y="828052"/>
              <a:ext cx="8045614" cy="2200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8100" tIns="38100" rIns="38100" bIns="38100" anchor="ctr">
              <a:sp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eaLnBrk="1">
                <a:defRPr/>
              </a:pPr>
              <a:r>
                <a:rPr lang="en-US" altLang="x-none" sz="7200" spc="300" dirty="0">
                  <a:solidFill>
                    <a:schemeClr val="bg1"/>
                  </a:solidFill>
                  <a:ea typeface="Montserrat" charset="0"/>
                  <a:cs typeface="Montserrat" charset="0"/>
                  <a:sym typeface="Poppins SemiBold" charset="0"/>
                </a:rPr>
                <a:t>The Traditional View of Interviewing</a:t>
              </a:r>
              <a:endParaRPr lang="x-none" altLang="x-none" sz="7200" spc="300" dirty="0">
                <a:solidFill>
                  <a:schemeClr val="bg1"/>
                </a:solidFill>
                <a:ea typeface="Montserrat" charset="0"/>
                <a:cs typeface="Montserrat" charset="0"/>
                <a:sym typeface="Poppins SemiBold" charset="0"/>
              </a:endParaRPr>
            </a:p>
          </p:txBody>
        </p:sp>
      </p:grpSp>
      <p:sp>
        <p:nvSpPr>
          <p:cNvPr id="12" name="TextBox 11">
            <a:extLst>
              <a:ext uri="{FF2B5EF4-FFF2-40B4-BE49-F238E27FC236}">
                <a16:creationId xmlns:a16="http://schemas.microsoft.com/office/drawing/2014/main" id="{ACB0ED19-88F8-941B-D0BE-707F36976E1E}"/>
              </a:ext>
            </a:extLst>
          </p:cNvPr>
          <p:cNvSpPr txBox="1"/>
          <p:nvPr/>
        </p:nvSpPr>
        <p:spPr>
          <a:xfrm>
            <a:off x="3136966" y="10411243"/>
            <a:ext cx="19423110" cy="1323439"/>
          </a:xfrm>
          <a:prstGeom prst="rect">
            <a:avLst/>
          </a:prstGeom>
          <a:noFill/>
        </p:spPr>
        <p:txBody>
          <a:bodyPr wrap="square">
            <a:sp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eaLnBrk="1">
              <a:defRPr/>
            </a:pPr>
            <a:r>
              <a:rPr lang="en-US" sz="2000" dirty="0">
                <a:solidFill>
                  <a:schemeClr val="bg1"/>
                </a:solidFill>
              </a:rPr>
              <a:t>(</a:t>
            </a:r>
            <a:r>
              <a:rPr lang="en-US" sz="4000" dirty="0" err="1">
                <a:solidFill>
                  <a:schemeClr val="bg1"/>
                </a:solidFill>
              </a:rPr>
              <a:t>Dessler</a:t>
            </a:r>
            <a:r>
              <a:rPr lang="en-US" sz="4000" dirty="0">
                <a:solidFill>
                  <a:schemeClr val="bg1"/>
                </a:solidFill>
              </a:rPr>
              <a:t>, 2015, 2020; Mathis, Jackson, Valentine, &amp; </a:t>
            </a:r>
            <a:r>
              <a:rPr lang="en-US" sz="4000" dirty="0" err="1">
                <a:solidFill>
                  <a:schemeClr val="bg1"/>
                </a:solidFill>
              </a:rPr>
              <a:t>Meglich</a:t>
            </a:r>
            <a:r>
              <a:rPr lang="en-US" sz="4000" dirty="0">
                <a:solidFill>
                  <a:schemeClr val="bg1"/>
                </a:solidFill>
              </a:rPr>
              <a:t>, 2016; </a:t>
            </a:r>
            <a:r>
              <a:rPr lang="en-US" sz="4000" dirty="0" err="1">
                <a:solidFill>
                  <a:schemeClr val="bg1"/>
                </a:solidFill>
              </a:rPr>
              <a:t>Mondy</a:t>
            </a:r>
            <a:r>
              <a:rPr lang="en-US" sz="4000" dirty="0">
                <a:solidFill>
                  <a:schemeClr val="bg1"/>
                </a:solidFill>
              </a:rPr>
              <a:t> &amp; </a:t>
            </a:r>
            <a:r>
              <a:rPr lang="en-US" sz="4000" dirty="0" err="1">
                <a:solidFill>
                  <a:schemeClr val="bg1"/>
                </a:solidFill>
              </a:rPr>
              <a:t>Martocchio</a:t>
            </a:r>
            <a:r>
              <a:rPr lang="en-US" sz="4000" dirty="0">
                <a:solidFill>
                  <a:schemeClr val="bg1"/>
                </a:solidFill>
              </a:rPr>
              <a:t>, 2016). </a:t>
            </a:r>
            <a:endParaRPr lang="x-none" altLang="x-none" sz="4000" b="1" dirty="0">
              <a:solidFill>
                <a:schemeClr val="bg1"/>
              </a:solidFill>
              <a:ea typeface="Montserrat Semi" charset="0"/>
              <a:cs typeface="Montserrat Semi" charset="0"/>
              <a:sym typeface="Poppins Medium" charset="0"/>
            </a:endParaRPr>
          </a:p>
        </p:txBody>
      </p:sp>
      <p:pic>
        <p:nvPicPr>
          <p:cNvPr id="4" name="Picture Placeholder 9">
            <a:extLst>
              <a:ext uri="{FF2B5EF4-FFF2-40B4-BE49-F238E27FC236}">
                <a16:creationId xmlns:a16="http://schemas.microsoft.com/office/drawing/2014/main" id="{051B4932-D2D6-85DC-7676-4D068E69503C}"/>
              </a:ext>
            </a:extLst>
          </p:cNvPr>
          <p:cNvPicPr>
            <a:picLocks noChangeAspect="1"/>
          </p:cNvPicPr>
          <p:nvPr/>
        </p:nvPicPr>
        <p:blipFill>
          <a:blip r:embed="rId2"/>
          <a:stretch>
            <a:fillRect/>
          </a:stretch>
        </p:blipFill>
        <p:spPr>
          <a:xfrm>
            <a:off x="13776965" y="2643037"/>
            <a:ext cx="10072930" cy="6688426"/>
          </a:xfrm>
          <a:prstGeom prst="rect">
            <a:avLst/>
          </a:prstGeom>
        </p:spPr>
      </p:pic>
    </p:spTree>
    <p:extLst>
      <p:ext uri="{BB962C8B-B14F-4D97-AF65-F5344CB8AC3E}">
        <p14:creationId xmlns:p14="http://schemas.microsoft.com/office/powerpoint/2010/main" val="614163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767064" y="5561856"/>
            <a:ext cx="20306256" cy="3811844"/>
            <a:chOff x="2759075" y="3203990"/>
            <a:chExt cx="7128669" cy="3157989"/>
          </a:xfrm>
        </p:grpSpPr>
        <p:sp>
          <p:nvSpPr>
            <p:cNvPr id="8" name="Text Box 3"/>
            <p:cNvSpPr txBox="1">
              <a:spLocks/>
            </p:cNvSpPr>
            <p:nvPr/>
          </p:nvSpPr>
          <p:spPr bwMode="auto">
            <a:xfrm>
              <a:off x="2759075" y="3203990"/>
              <a:ext cx="6840637" cy="1584325"/>
            </a:xfrm>
            <a:prstGeom prst="rect">
              <a:avLst/>
            </a:prstGeom>
            <a:no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eaLnBrk="1">
                <a:defRPr/>
              </a:pPr>
              <a:r>
                <a:rPr lang="en-US" altLang="x-none" sz="8000" i="1">
                  <a:latin typeface="+mj-lt"/>
                  <a:ea typeface="Montserrat Semi" charset="0"/>
                  <a:cs typeface="Montserrat Semi" charset="0"/>
                  <a:sym typeface="Poppins Medium" charset="0"/>
                </a:rPr>
                <a:t>“Why conduct interviews?” </a:t>
              </a:r>
              <a:r>
                <a:rPr lang="en-US" altLang="x-none" sz="8000">
                  <a:latin typeface="+mj-lt"/>
                  <a:ea typeface="Montserrat Semi" charset="0"/>
                  <a:cs typeface="Montserrat Semi" charset="0"/>
                  <a:sym typeface="Poppins Medium" charset="0"/>
                </a:rPr>
                <a:t>is a more difficult question than it seems.</a:t>
              </a:r>
              <a:endParaRPr lang="x-none" altLang="x-none" sz="8000">
                <a:latin typeface="+mj-lt"/>
                <a:ea typeface="Montserrat Semi" charset="0"/>
                <a:cs typeface="Montserrat Semi" charset="0"/>
                <a:sym typeface="Poppins Medium" charset="0"/>
              </a:endParaRPr>
            </a:p>
          </p:txBody>
        </p:sp>
        <p:sp>
          <p:nvSpPr>
            <p:cNvPr id="2" name="Rectangle 1"/>
            <p:cNvSpPr/>
            <p:nvPr/>
          </p:nvSpPr>
          <p:spPr bwMode="auto">
            <a:xfrm>
              <a:off x="2778125" y="5849888"/>
              <a:ext cx="7109619" cy="512091"/>
            </a:xfrm>
            <a:prstGeom prst="rect">
              <a:avLst/>
            </a:prstGeom>
          </p:spPr>
          <p:txBody>
            <a:bodyPr wrap="square">
              <a:sp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a:lnSpc>
                  <a:spcPct val="180000"/>
                </a:lnSpc>
                <a:defRPr/>
              </a:pPr>
              <a:endParaRPr lang="en-US" sz="1800">
                <a:latin typeface="+mj-lt"/>
                <a:ea typeface="Open Sans" charset="0"/>
                <a:cs typeface="Open Sans" charset="0"/>
              </a:endParaRPr>
            </a:p>
          </p:txBody>
        </p:sp>
      </p:grpSp>
    </p:spTree>
    <p:extLst>
      <p:ext uri="{BB962C8B-B14F-4D97-AF65-F5344CB8AC3E}">
        <p14:creationId xmlns:p14="http://schemas.microsoft.com/office/powerpoint/2010/main" val="533724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22545677" y="12448902"/>
            <a:ext cx="895350" cy="38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8100" tIns="38100" rIns="38100" bIns="38100">
            <a:sp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algn="ctr" eaLnBrk="1">
              <a:defRPr/>
            </a:pPr>
            <a:fld id="{50DB6F24-78AF-B74A-8CA2-6EFA4B1A3171}" type="slidenum">
              <a:rPr lang="x-none" altLang="x-none" sz="2000">
                <a:solidFill>
                  <a:srgbClr val="9B9A9C"/>
                </a:solidFill>
                <a:latin typeface="+mn-lt"/>
                <a:ea typeface="Montserrat" charset="0"/>
                <a:cs typeface="Montserrat" charset="0"/>
              </a:rPr>
              <a:pPr algn="ctr" eaLnBrk="1">
                <a:defRPr/>
              </a:pPr>
              <a:t>9</a:t>
            </a:fld>
            <a:endParaRPr lang="x-none" altLang="x-none" sz="2000">
              <a:solidFill>
                <a:srgbClr val="9B9A9C"/>
              </a:solidFill>
              <a:latin typeface="+mn-lt"/>
              <a:ea typeface="Montserrat" charset="0"/>
              <a:cs typeface="Montserrat" charset="0"/>
            </a:endParaRPr>
          </a:p>
        </p:txBody>
      </p:sp>
      <p:grpSp>
        <p:nvGrpSpPr>
          <p:cNvPr id="3" name="Group 2"/>
          <p:cNvGrpSpPr/>
          <p:nvPr/>
        </p:nvGrpSpPr>
        <p:grpSpPr>
          <a:xfrm>
            <a:off x="2738260" y="3049379"/>
            <a:ext cx="16654540" cy="5257274"/>
            <a:chOff x="2738260" y="3049378"/>
            <a:chExt cx="16654540" cy="5257274"/>
          </a:xfrm>
        </p:grpSpPr>
        <p:sp>
          <p:nvSpPr>
            <p:cNvPr id="8" name="Text Box 3"/>
            <p:cNvSpPr txBox="1">
              <a:spLocks/>
            </p:cNvSpPr>
            <p:nvPr/>
          </p:nvSpPr>
          <p:spPr bwMode="auto">
            <a:xfrm>
              <a:off x="2759075" y="3710296"/>
              <a:ext cx="16633725"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eaLnBrk="1">
                <a:defRPr/>
              </a:pPr>
              <a:r>
                <a:rPr lang="en-US" altLang="x-none" sz="7200" b="1">
                  <a:solidFill>
                    <a:srgbClr val="000000"/>
                  </a:solidFill>
                  <a:ea typeface="Montserrat Semi" charset="0"/>
                  <a:cs typeface="Montserrat Semi" charset="0"/>
                  <a:sym typeface="Poppins Medium" charset="0"/>
                </a:rPr>
                <a:t>The traditional view of interviewing faces two threats:</a:t>
              </a:r>
              <a:endParaRPr lang="x-none" altLang="x-none" sz="7200" b="1">
                <a:solidFill>
                  <a:srgbClr val="000000"/>
                </a:solidFill>
                <a:ea typeface="Montserrat Semi" charset="0"/>
                <a:cs typeface="Montserrat Semi" charset="0"/>
                <a:sym typeface="Poppins Medium" charset="0"/>
              </a:endParaRPr>
            </a:p>
          </p:txBody>
        </p:sp>
        <p:sp>
          <p:nvSpPr>
            <p:cNvPr id="2" name="Rectangle 1"/>
            <p:cNvSpPr/>
            <p:nvPr/>
          </p:nvSpPr>
          <p:spPr bwMode="auto">
            <a:xfrm>
              <a:off x="2738260" y="6914604"/>
              <a:ext cx="13507578" cy="1392048"/>
            </a:xfrm>
            <a:prstGeom prst="rect">
              <a:avLst/>
            </a:prstGeom>
          </p:spPr>
          <p:txBody>
            <a:bodyPr wrap="square">
              <a:sp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eaLnBrk="1">
                <a:lnSpc>
                  <a:spcPct val="120000"/>
                </a:lnSpc>
                <a:defRPr/>
              </a:pPr>
              <a:r>
                <a:rPr lang="en-US" altLang="x-none" sz="7200" i="1">
                  <a:solidFill>
                    <a:srgbClr val="000000"/>
                  </a:solidFill>
                  <a:ea typeface="Montserrat Semi" charset="0"/>
                  <a:cs typeface="Montserrat Semi" charset="0"/>
                  <a:sym typeface="Poppins Medium" charset="0"/>
                </a:rPr>
                <a:t>(</a:t>
              </a:r>
              <a:r>
                <a:rPr lang="en-US" altLang="x-none" sz="7200" i="1" err="1">
                  <a:solidFill>
                    <a:srgbClr val="000000"/>
                  </a:solidFill>
                  <a:ea typeface="Montserrat Semi" charset="0"/>
                  <a:cs typeface="Montserrat Semi" charset="0"/>
                  <a:sym typeface="Poppins Medium" charset="0"/>
                </a:rPr>
                <a:t>i</a:t>
              </a:r>
              <a:r>
                <a:rPr lang="en-US" altLang="x-none" sz="7200" i="1">
                  <a:solidFill>
                    <a:srgbClr val="000000"/>
                  </a:solidFill>
                  <a:ea typeface="Montserrat Semi" charset="0"/>
                  <a:cs typeface="Montserrat Semi" charset="0"/>
                  <a:sym typeface="Poppins Medium" charset="0"/>
                </a:rPr>
                <a:t>) The Behavioral Threat</a:t>
              </a:r>
              <a:endParaRPr lang="x-none" altLang="x-none" sz="7200" i="1">
                <a:solidFill>
                  <a:srgbClr val="000000"/>
                </a:solidFill>
                <a:ea typeface="Montserrat Semi" charset="0"/>
                <a:cs typeface="Montserrat Semi" charset="0"/>
                <a:sym typeface="Poppins Medium" charset="0"/>
              </a:endParaRPr>
            </a:p>
          </p:txBody>
        </p:sp>
        <p:sp>
          <p:nvSpPr>
            <p:cNvPr id="7" name="Text Box 2"/>
            <p:cNvSpPr txBox="1">
              <a:spLocks/>
            </p:cNvSpPr>
            <p:nvPr/>
          </p:nvSpPr>
          <p:spPr bwMode="auto">
            <a:xfrm>
              <a:off x="2760552" y="3049378"/>
              <a:ext cx="5592762" cy="6309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8100" tIns="38100" rIns="38100" bIns="38100" anchor="ctr">
              <a:sp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eaLnBrk="1">
                <a:defRPr/>
              </a:pPr>
              <a:r>
                <a:rPr lang="en-US" altLang="x-none" sz="7200" spc="300">
                  <a:ea typeface="Montserrat" charset="0"/>
                  <a:cs typeface="Montserrat" charset="0"/>
                  <a:sym typeface="Poppins SemiBold" charset="0"/>
                </a:rPr>
                <a:t>The Two Threats </a:t>
              </a:r>
              <a:endParaRPr lang="x-none" altLang="x-none" sz="7200" spc="300">
                <a:ea typeface="Montserrat" charset="0"/>
                <a:cs typeface="Montserrat" charset="0"/>
                <a:sym typeface="Poppins SemiBold" charset="0"/>
              </a:endParaRPr>
            </a:p>
          </p:txBody>
        </p:sp>
      </p:grpSp>
      <p:sp>
        <p:nvSpPr>
          <p:cNvPr id="6" name="Rectangle 5"/>
          <p:cNvSpPr/>
          <p:nvPr/>
        </p:nvSpPr>
        <p:spPr bwMode="auto">
          <a:xfrm>
            <a:off x="2759076" y="9142808"/>
            <a:ext cx="14370684" cy="1299715"/>
          </a:xfrm>
          <a:prstGeom prst="rect">
            <a:avLst/>
          </a:prstGeom>
        </p:spPr>
        <p:txBody>
          <a:bodyPr wrap="square">
            <a:sp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eaLnBrk="1">
              <a:lnSpc>
                <a:spcPct val="120000"/>
              </a:lnSpc>
              <a:defRPr/>
            </a:pPr>
            <a:r>
              <a:rPr lang="en-US" altLang="x-none" sz="7200" i="1">
                <a:solidFill>
                  <a:srgbClr val="000000"/>
                </a:solidFill>
                <a:ea typeface="Montserrat Semi" charset="0"/>
                <a:cs typeface="Montserrat Semi" charset="0"/>
                <a:sym typeface="Poppins Medium" charset="0"/>
              </a:rPr>
              <a:t>(ii) The Algorithmic Threat</a:t>
            </a:r>
            <a:endParaRPr lang="x-none" altLang="x-none" sz="7200" i="1">
              <a:solidFill>
                <a:srgbClr val="000000"/>
              </a:solidFill>
              <a:ea typeface="Montserrat Semi" charset="0"/>
              <a:cs typeface="Montserrat Semi" charset="0"/>
              <a:sym typeface="Poppins Medium" charset="0"/>
            </a:endParaRPr>
          </a:p>
        </p:txBody>
      </p:sp>
    </p:spTree>
    <p:extLst>
      <p:ext uri="{BB962C8B-B14F-4D97-AF65-F5344CB8AC3E}">
        <p14:creationId xmlns:p14="http://schemas.microsoft.com/office/powerpoint/2010/main" val="2510792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Blue 2">
      <a:dk1>
        <a:srgbClr val="292729"/>
      </a:dk1>
      <a:lt1>
        <a:srgbClr val="FDFCFF"/>
      </a:lt1>
      <a:dk2>
        <a:srgbClr val="000000"/>
      </a:dk2>
      <a:lt2>
        <a:srgbClr val="FEFFFF"/>
      </a:lt2>
      <a:accent1>
        <a:srgbClr val="F0F4F7"/>
      </a:accent1>
      <a:accent2>
        <a:srgbClr val="C3CBD0"/>
      </a:accent2>
      <a:accent3>
        <a:srgbClr val="146DA9"/>
      </a:accent3>
      <a:accent4>
        <a:srgbClr val="136DA9"/>
      </a:accent4>
      <a:accent5>
        <a:srgbClr val="136DA9"/>
      </a:accent5>
      <a:accent6>
        <a:srgbClr val="136DA9"/>
      </a:accent6>
      <a:hlink>
        <a:srgbClr val="136DA9"/>
      </a:hlink>
      <a:folHlink>
        <a:srgbClr val="0D609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a:spPr>
      <a:bodyPr vert="horz" wrap="square" lIns="38100" tIns="38100" rIns="38100" bIns="38100" numCol="1" anchor="ctr" anchorCtr="0" compatLnSpc="1">
        <a:prstTxWarp prst="textNoShape">
          <a:avLst/>
        </a:prstTxWarp>
        <a:spAutoFit/>
      </a:bodyPr>
      <a:lstStyle>
        <a:defPPr marL="0" marR="0" indent="0" algn="l" defTabSz="825500" rtl="0" eaLnBrk="1" fontAlgn="base" latinLnBrk="0" hangingPunct="0">
          <a:lnSpc>
            <a:spcPct val="100000"/>
          </a:lnSpc>
          <a:spcBef>
            <a:spcPct val="0"/>
          </a:spcBef>
          <a:spcAft>
            <a:spcPct val="0"/>
          </a:spcAft>
          <a:buClrTx/>
          <a:buSzTx/>
          <a:buFontTx/>
          <a:buNone/>
          <a:tabLst/>
          <a:defRPr kumimoji="0" lang="x-none" altLang="x-none" sz="2000" b="0" i="0" u="none" strike="noStrike" cap="none" normalizeH="0" baseline="0">
            <a:ln>
              <a:noFill/>
            </a:ln>
            <a:solidFill>
              <a:srgbClr val="74808C"/>
            </a:solidFill>
            <a:effectLst/>
            <a:latin typeface="Poppins" charset="0"/>
            <a:ea typeface="Poppins" charset="0"/>
            <a:cs typeface="Poppins" charset="0"/>
            <a:sym typeface="Poppi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a:spPr>
      <a:bodyPr vert="horz" wrap="square" lIns="38100" tIns="38100" rIns="38100" bIns="38100" numCol="1" anchor="ctr" anchorCtr="0" compatLnSpc="1">
        <a:prstTxWarp prst="textNoShape">
          <a:avLst/>
        </a:prstTxWarp>
        <a:spAutoFit/>
      </a:bodyPr>
      <a:lstStyle>
        <a:defPPr marL="0" marR="0" indent="0" algn="l" defTabSz="825500" rtl="0" eaLnBrk="1" fontAlgn="base" latinLnBrk="0" hangingPunct="0">
          <a:lnSpc>
            <a:spcPct val="100000"/>
          </a:lnSpc>
          <a:spcBef>
            <a:spcPct val="0"/>
          </a:spcBef>
          <a:spcAft>
            <a:spcPct val="0"/>
          </a:spcAft>
          <a:buClrTx/>
          <a:buSzTx/>
          <a:buFontTx/>
          <a:buNone/>
          <a:tabLst/>
          <a:defRPr kumimoji="0" lang="x-none" altLang="x-none" sz="2000" b="0" i="0" u="none" strike="noStrike" cap="none" normalizeH="0" baseline="0">
            <a:ln>
              <a:noFill/>
            </a:ln>
            <a:solidFill>
              <a:srgbClr val="74808C"/>
            </a:solidFill>
            <a:effectLst/>
            <a:latin typeface="Poppins" charset="0"/>
            <a:ea typeface="Poppins" charset="0"/>
            <a:cs typeface="Poppins" charset="0"/>
            <a:sym typeface="Poppins"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676728a-ca56-4c68-8dcd-9d6a52b4f2e9">
      <Terms xmlns="http://schemas.microsoft.com/office/infopath/2007/PartnerControls"/>
    </lcf76f155ced4ddcb4097134ff3c332f>
    <Imagedescription xmlns="7676728a-ca56-4c68-8dcd-9d6a52b4f2e9" xsi:nil="true"/>
    <TaxCatchAll xmlns="a39504e0-b2f9-40dc-af41-71db898728e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B6011FDF0BC141B3BBB548A0DF5FEA" ma:contentTypeVersion="16" ma:contentTypeDescription="Create a new document." ma:contentTypeScope="" ma:versionID="0a691e2bd167f568ca44b3dd899aa71f">
  <xsd:schema xmlns:xsd="http://www.w3.org/2001/XMLSchema" xmlns:xs="http://www.w3.org/2001/XMLSchema" xmlns:p="http://schemas.microsoft.com/office/2006/metadata/properties" xmlns:ns2="7676728a-ca56-4c68-8dcd-9d6a52b4f2e9" xmlns:ns3="a39504e0-b2f9-40dc-af41-71db898728e8" targetNamespace="http://schemas.microsoft.com/office/2006/metadata/properties" ma:root="true" ma:fieldsID="e3bcf78b0b64799944b582c41a646b5c" ns2:_="" ns3:_="">
    <xsd:import namespace="7676728a-ca56-4c68-8dcd-9d6a52b4f2e9"/>
    <xsd:import namespace="a39504e0-b2f9-40dc-af41-71db898728e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2:Imagedescrip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76728a-ca56-4c68-8dcd-9d6a52b4f2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5195bc7-5cc9-4940-8617-59e9b00e0b8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Imagedescription" ma:index="19" nillable="true" ma:displayName="Image description" ma:format="Dropdown" ma:internalName="Imagedescription">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39504e0-b2f9-40dc-af41-71db898728e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ee3deeb-92e7-47af-a102-108654926692}" ma:internalName="TaxCatchAll" ma:showField="CatchAllData" ma:web="a39504e0-b2f9-40dc-af41-71db898728e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D4D8C2-C7A8-402B-9D30-95056BF4304D}">
  <ds:schemaRefs>
    <ds:schemaRef ds:uri="http://schemas.microsoft.com/sharepoint/v3/contenttype/forms"/>
  </ds:schemaRefs>
</ds:datastoreItem>
</file>

<file path=customXml/itemProps2.xml><?xml version="1.0" encoding="utf-8"?>
<ds:datastoreItem xmlns:ds="http://schemas.openxmlformats.org/officeDocument/2006/customXml" ds:itemID="{FB36F574-267C-4A72-BF1D-A064F8C35244}">
  <ds:schemaRefs>
    <ds:schemaRef ds:uri="http://schemas.microsoft.com/office/2006/metadata/properties"/>
    <ds:schemaRef ds:uri="http://schemas.microsoft.com/office/infopath/2007/PartnerControls"/>
    <ds:schemaRef ds:uri="7676728a-ca56-4c68-8dcd-9d6a52b4f2e9"/>
    <ds:schemaRef ds:uri="a39504e0-b2f9-40dc-af41-71db898728e8"/>
  </ds:schemaRefs>
</ds:datastoreItem>
</file>

<file path=customXml/itemProps3.xml><?xml version="1.0" encoding="utf-8"?>
<ds:datastoreItem xmlns:ds="http://schemas.openxmlformats.org/officeDocument/2006/customXml" ds:itemID="{14FFB5EC-16D2-46F9-811F-A70F870A16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76728a-ca56-4c68-8dcd-9d6a52b4f2e9"/>
    <ds:schemaRef ds:uri="a39504e0-b2f9-40dc-af41-71db898728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7493</TotalTime>
  <Words>992</Words>
  <Application>Microsoft Office PowerPoint</Application>
  <PresentationFormat>Custom</PresentationFormat>
  <Paragraphs>82</Paragraphs>
  <Slides>28</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ＭＳ Ｐゴシック</vt:lpstr>
      <vt:lpstr>Arial</vt:lpstr>
      <vt:lpstr>Calibri</vt:lpstr>
      <vt:lpstr>Helvetica Neue</vt:lpstr>
      <vt:lpstr>Montserrat</vt:lpstr>
      <vt:lpstr>Montserrat Semi</vt:lpstr>
      <vt:lpstr>Open Sans</vt:lpstr>
      <vt:lpstr>Open Sans Semibold</vt:lpstr>
      <vt:lpstr>Poppins</vt:lpstr>
      <vt:lpstr>Poppins Medium</vt:lpstr>
      <vt:lpstr>White</vt:lpstr>
      <vt:lpstr>Artificial Intelligence, Business Ethics and the Value of Choice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Ellie Larson</cp:lastModifiedBy>
  <cp:revision>448</cp:revision>
  <dcterms:modified xsi:type="dcterms:W3CDTF">2024-02-27T13:02:07Z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0x0101005BB6011FDF0BC141B3BBB548A0DF5FEA</vt:lpwstr>
  </property>
  <property fmtid="{D5CDD505-2E9C-101B-9397-08002B2CF9AE}" pid="3" name="MediaServiceImageTags">
    <vt:lpwstr/>
  </property>
</Properties>
</file>