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6" r:id="rId8"/>
    <p:sldId id="267" r:id="rId9"/>
    <p:sldId id="259"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143"/>
    <a:srgbClr val="737777"/>
    <a:srgbClr val="1352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white and blue cover with text&#10;&#10;Description automatically generated">
            <a:extLst>
              <a:ext uri="{FF2B5EF4-FFF2-40B4-BE49-F238E27FC236}">
                <a16:creationId xmlns:a16="http://schemas.microsoft.com/office/drawing/2014/main" id="{7DA5738B-5535-93DE-E66B-D90223FBF6D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8866"/>
            <a:ext cx="12192000" cy="6874514"/>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0484A-87AB-A47B-A794-A2961C449A5F}"/>
            </a:ext>
          </a:extLst>
        </p:cNvPr>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5871E7FA-5473-A047-ABAD-8D4336E395A9}"/>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A010AE5D-0C71-2E9C-5994-E915C3913294}"/>
              </a:ext>
            </a:extLst>
          </p:cNvPr>
          <p:cNvSpPr>
            <a:spLocks noGrp="1"/>
          </p:cNvSpPr>
          <p:nvPr/>
        </p:nvSpPr>
        <p:spPr>
          <a:xfrm>
            <a:off x="781050" y="882720"/>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solidFill>
                  <a:srgbClr val="424143"/>
                </a:solidFill>
                <a:latin typeface="Arial" panose="020B0604020202020204" pitchFamily="34" charset="0"/>
                <a:cs typeface="Arial" panose="020B0604020202020204" pitchFamily="34" charset="0"/>
              </a:rPr>
              <a:t>Click to add session content</a:t>
            </a:r>
          </a:p>
        </p:txBody>
      </p:sp>
    </p:spTree>
    <p:extLst>
      <p:ext uri="{BB962C8B-B14F-4D97-AF65-F5344CB8AC3E}">
        <p14:creationId xmlns:p14="http://schemas.microsoft.com/office/powerpoint/2010/main" val="2741561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and blue background with text&#10;&#10;Description automatically generated">
            <a:extLst>
              <a:ext uri="{FF2B5EF4-FFF2-40B4-BE49-F238E27FC236}">
                <a16:creationId xmlns:a16="http://schemas.microsoft.com/office/drawing/2014/main" id="{5C00F0FE-50FE-054E-D55D-59C9B67A790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1">
            <a:extLst>
              <a:ext uri="{FF2B5EF4-FFF2-40B4-BE49-F238E27FC236}">
                <a16:creationId xmlns:a16="http://schemas.microsoft.com/office/drawing/2014/main" id="{E118EFCF-06D3-BF5D-A3DD-1B0D1BE4ED0B}"/>
              </a:ext>
            </a:extLst>
          </p:cNvPr>
          <p:cNvSpPr>
            <a:spLocks noGrp="1"/>
          </p:cNvSpPr>
          <p:nvPr>
            <p:ph type="title"/>
          </p:nvPr>
        </p:nvSpPr>
        <p:spPr>
          <a:xfrm>
            <a:off x="838200" y="1108075"/>
            <a:ext cx="10515600" cy="1325563"/>
          </a:xfrm>
        </p:spPr>
        <p:txBody>
          <a:bodyPr>
            <a:normAutofit/>
          </a:bodyPr>
          <a:lstStyle/>
          <a:p>
            <a:pPr algn="l"/>
            <a:r>
              <a:rPr lang="en-US" sz="3200" b="0" i="0" dirty="0">
                <a:solidFill>
                  <a:srgbClr val="222222"/>
                </a:solidFill>
                <a:effectLst/>
                <a:latin typeface="Arial" panose="020B0604020202020204" pitchFamily="34" charset="0"/>
              </a:rPr>
              <a:t>AI Moving Beyond Big Data Analytics/Machine Learning</a:t>
            </a:r>
            <a:br>
              <a:rPr lang="en-US" sz="2000" b="0" i="0" dirty="0">
                <a:solidFill>
                  <a:srgbClr val="222222"/>
                </a:solidFill>
                <a:effectLst/>
                <a:latin typeface="Arial" panose="020B0604020202020204" pitchFamily="34" charset="0"/>
              </a:rPr>
            </a:br>
            <a:r>
              <a:rPr lang="en-US" sz="2000" b="0" i="0" dirty="0">
                <a:solidFill>
                  <a:srgbClr val="222222"/>
                </a:solidFill>
                <a:effectLst/>
                <a:latin typeface="Arial" panose="020B0604020202020204" pitchFamily="34" charset="0"/>
              </a:rPr>
              <a:t> </a:t>
            </a:r>
            <a:br>
              <a:rPr lang="en-US" sz="2000" b="0" i="0" dirty="0">
                <a:solidFill>
                  <a:srgbClr val="222222"/>
                </a:solidFill>
                <a:effectLst/>
                <a:latin typeface="Arial" panose="020B0604020202020204" pitchFamily="34" charset="0"/>
              </a:rPr>
            </a:br>
            <a:endParaRPr lang="en-US" sz="2000" b="0" i="0" dirty="0">
              <a:solidFill>
                <a:srgbClr val="222222"/>
              </a:solidFill>
              <a:effectLst/>
              <a:latin typeface="Arial" panose="020B0604020202020204" pitchFamily="34" charset="0"/>
            </a:endParaRPr>
          </a:p>
        </p:txBody>
      </p:sp>
      <p:sp>
        <p:nvSpPr>
          <p:cNvPr id="7" name="Subtitle 2">
            <a:extLst>
              <a:ext uri="{FF2B5EF4-FFF2-40B4-BE49-F238E27FC236}">
                <a16:creationId xmlns:a16="http://schemas.microsoft.com/office/drawing/2014/main" id="{C0F60715-B768-5D81-167F-EEFB5F02E497}"/>
              </a:ext>
            </a:extLst>
          </p:cNvPr>
          <p:cNvSpPr>
            <a:spLocks noGrp="1"/>
          </p:cNvSpPr>
          <p:nvPr/>
        </p:nvSpPr>
        <p:spPr>
          <a:xfrm>
            <a:off x="838200" y="1952629"/>
            <a:ext cx="9715150" cy="834887"/>
          </a:xfrm>
          <a:prstGeom prst="rect">
            <a:avLst/>
          </a:prstGeom>
        </p:spPr>
        <p:txBody>
          <a:bodyPr vert="horz" lIns="91440" tIns="45720" rIns="91440" bIns="45720" rtlCol="0">
            <a:normAutofit fontScale="92500"/>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0" i="0" dirty="0">
                <a:solidFill>
                  <a:srgbClr val="222222"/>
                </a:solidFill>
                <a:effectLst/>
                <a:latin typeface="Arial" panose="020B0604020202020204" pitchFamily="34" charset="0"/>
              </a:rPr>
              <a:t>AI Enhancing and improving efficiency of Compliance to adhere to IRS, SEC, FCPA (Foreign Corrupt Practice Act) regulations</a:t>
            </a:r>
            <a:endParaRPr lang="en-US" sz="2800" b="1" dirty="0">
              <a:solidFill>
                <a:srgbClr val="424143"/>
              </a:solidFill>
              <a:latin typeface="Arial" panose="020B0604020202020204" pitchFamily="34" charset="0"/>
              <a:cs typeface="Arial" panose="020B0604020202020204" pitchFamily="34" charset="0"/>
            </a:endParaRPr>
          </a:p>
        </p:txBody>
      </p:sp>
      <p:sp>
        <p:nvSpPr>
          <p:cNvPr id="8" name="Text Placeholder 3">
            <a:extLst>
              <a:ext uri="{FF2B5EF4-FFF2-40B4-BE49-F238E27FC236}">
                <a16:creationId xmlns:a16="http://schemas.microsoft.com/office/drawing/2014/main" id="{C43D52D1-16B7-43B3-AAD3-4E05FA0F577E}"/>
              </a:ext>
            </a:extLst>
          </p:cNvPr>
          <p:cNvSpPr>
            <a:spLocks noGrp="1"/>
          </p:cNvSpPr>
          <p:nvPr/>
        </p:nvSpPr>
        <p:spPr>
          <a:xfrm>
            <a:off x="838200" y="3385968"/>
            <a:ext cx="6191250" cy="362018"/>
          </a:xfrm>
          <a:prstGeom prst="rect">
            <a:avLst/>
          </a:prstGeom>
        </p:spPr>
        <p:txBody>
          <a:bodyPr vert="horz" lIns="91440" tIns="45720" rIns="91440" bIns="45720" rtlCol="0">
            <a:noAutofit/>
          </a:bodyPr>
          <a:lstStyle>
            <a:lvl1pPr marL="0" indent="0" algn="l" defTabSz="914400" rtl="0" eaLnBrk="1" latinLnBrk="0" hangingPunct="1">
              <a:lnSpc>
                <a:spcPts val="2300"/>
              </a:lnSpc>
              <a:spcBef>
                <a:spcPts val="0"/>
              </a:spcBef>
              <a:spcAft>
                <a:spcPts val="0"/>
              </a:spcAft>
              <a:buFont typeface="Arial" panose="020B0604020202020204" pitchFamily="34" charset="0"/>
              <a:buNone/>
              <a:defRPr sz="1700" b="0" kern="1200">
                <a:solidFill>
                  <a:srgbClr val="009EA3"/>
                </a:solidFill>
                <a:latin typeface="+mn-lt"/>
                <a:ea typeface="+mn-ea"/>
                <a:cs typeface="+mn-cs"/>
              </a:defRPr>
            </a:lvl1pPr>
            <a:lvl2pPr marL="457200" indent="0" algn="l"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1800" b="0" kern="1200">
                <a:solidFill>
                  <a:schemeClr val="bg2"/>
                </a:solidFill>
                <a:latin typeface="+mn-lt"/>
                <a:ea typeface="+mn-ea"/>
                <a:cs typeface="+mn-cs"/>
              </a:defRPr>
            </a:lvl2pPr>
            <a:lvl3pPr marL="36576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3pPr>
            <a:lvl4pPr marL="548640" indent="-164592" algn="l"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Char char="▫"/>
              <a:defRPr sz="1800" b="0" kern="1200">
                <a:solidFill>
                  <a:schemeClr val="bg2"/>
                </a:solidFill>
                <a:latin typeface="+mn-lt"/>
                <a:ea typeface="+mn-ea"/>
                <a:cs typeface="+mn-cs"/>
              </a:defRPr>
            </a:lvl4pPr>
            <a:lvl5pPr marL="73152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latin typeface="Arial" panose="020B0604020202020204" pitchFamily="34" charset="0"/>
                <a:cs typeface="Arial" panose="020B0604020202020204" pitchFamily="34" charset="0"/>
              </a:rPr>
              <a:t>Frank P Orlowski</a:t>
            </a:r>
          </a:p>
        </p:txBody>
      </p:sp>
      <p:sp>
        <p:nvSpPr>
          <p:cNvPr id="9" name="Text Placeholder 3">
            <a:extLst>
              <a:ext uri="{FF2B5EF4-FFF2-40B4-BE49-F238E27FC236}">
                <a16:creationId xmlns:a16="http://schemas.microsoft.com/office/drawing/2014/main" id="{111C74B4-5C81-5423-72F4-85604DFA1DCB}"/>
              </a:ext>
            </a:extLst>
          </p:cNvPr>
          <p:cNvSpPr>
            <a:spLocks noGrp="1"/>
          </p:cNvSpPr>
          <p:nvPr/>
        </p:nvSpPr>
        <p:spPr>
          <a:xfrm>
            <a:off x="838200" y="3747986"/>
            <a:ext cx="6191250" cy="362018"/>
          </a:xfrm>
          <a:prstGeom prst="rect">
            <a:avLst/>
          </a:prstGeom>
        </p:spPr>
        <p:txBody>
          <a:bodyPr vert="horz" lIns="91440" tIns="45720" rIns="91440" bIns="45720" rtlCol="0">
            <a:noAutofit/>
          </a:bodyPr>
          <a:lstStyle>
            <a:lvl1pPr marL="0" indent="0" algn="l" defTabSz="914400" rtl="0" eaLnBrk="1" latinLnBrk="0" hangingPunct="1">
              <a:lnSpc>
                <a:spcPts val="2300"/>
              </a:lnSpc>
              <a:spcBef>
                <a:spcPts val="0"/>
              </a:spcBef>
              <a:spcAft>
                <a:spcPts val="0"/>
              </a:spcAft>
              <a:buFont typeface="Arial" panose="020B0604020202020204" pitchFamily="34" charset="0"/>
              <a:buNone/>
              <a:defRPr sz="1700" b="0" kern="1200">
                <a:solidFill>
                  <a:srgbClr val="009EA3"/>
                </a:solidFill>
                <a:latin typeface="+mn-lt"/>
                <a:ea typeface="+mn-ea"/>
                <a:cs typeface="+mn-cs"/>
              </a:defRPr>
            </a:lvl1pPr>
            <a:lvl2pPr marL="457200" indent="0" algn="l"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1800" b="0" kern="1200">
                <a:solidFill>
                  <a:schemeClr val="bg2"/>
                </a:solidFill>
                <a:latin typeface="+mn-lt"/>
                <a:ea typeface="+mn-ea"/>
                <a:cs typeface="+mn-cs"/>
              </a:defRPr>
            </a:lvl2pPr>
            <a:lvl3pPr marL="36576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3pPr>
            <a:lvl4pPr marL="548640" indent="-164592" algn="l"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Char char="▫"/>
              <a:defRPr sz="1800" b="0" kern="1200">
                <a:solidFill>
                  <a:schemeClr val="bg2"/>
                </a:solidFill>
                <a:latin typeface="+mn-lt"/>
                <a:ea typeface="+mn-ea"/>
                <a:cs typeface="+mn-cs"/>
              </a:defRPr>
            </a:lvl4pPr>
            <a:lvl5pPr marL="73152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rgbClr val="424143"/>
                </a:solidFill>
                <a:latin typeface="Arial" panose="020B0604020202020204" pitchFamily="34" charset="0"/>
                <a:cs typeface="Arial" panose="020B0604020202020204" pitchFamily="34" charset="0"/>
              </a:rPr>
              <a:t>Managing Director Alvarez &amp; Marsal</a:t>
            </a:r>
          </a:p>
          <a:p>
            <a:r>
              <a:rPr lang="en-US" sz="2000" dirty="0">
                <a:solidFill>
                  <a:srgbClr val="424143"/>
                </a:solidFill>
                <a:latin typeface="Arial" panose="020B0604020202020204" pitchFamily="34" charset="0"/>
                <a:cs typeface="Arial" panose="020B0604020202020204" pitchFamily="34" charset="0"/>
              </a:rPr>
              <a:t>Cell: +1 917-821-2147</a:t>
            </a:r>
          </a:p>
        </p:txBody>
      </p:sp>
    </p:spTree>
    <p:extLst>
      <p:ext uri="{BB962C8B-B14F-4D97-AF65-F5344CB8AC3E}">
        <p14:creationId xmlns:p14="http://schemas.microsoft.com/office/powerpoint/2010/main" val="196011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7421CEC8-50DF-FF03-961A-41ECDF11BE41}"/>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4481AC4F-56AC-B988-5DD6-DA1F1B1429BE}"/>
              </a:ext>
            </a:extLst>
          </p:cNvPr>
          <p:cNvSpPr>
            <a:spLocks noGrp="1"/>
          </p:cNvSpPr>
          <p:nvPr/>
        </p:nvSpPr>
        <p:spPr>
          <a:xfrm>
            <a:off x="85458" y="937234"/>
            <a:ext cx="11784650" cy="834887"/>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0000"/>
              </a:lnSpc>
              <a:buFont typeface="+mj-lt"/>
              <a:buAutoNum type="arabicPeriod"/>
            </a:pPr>
            <a:r>
              <a:rPr lang="en-US" sz="1800" b="1" i="0" dirty="0">
                <a:solidFill>
                  <a:srgbClr val="222222"/>
                </a:solidFill>
                <a:effectLst/>
              </a:rPr>
              <a:t>Fraud Detection: </a:t>
            </a:r>
            <a:r>
              <a:rPr lang="en-US" sz="1800" b="0" i="0" dirty="0">
                <a:solidFill>
                  <a:srgbClr val="222222"/>
                </a:solidFill>
                <a:effectLst/>
              </a:rPr>
              <a:t>AI can analyze large volumes of financial data in real time to detect unusual patterns or suspicious transactions that may indicate fraudulent activities. AI can not only continuously learn from past data, but it can also improve its ability to identify new fraud patterns. This will prove a valuable tool in identifying new “trends” in fraud or non-compliant activity to stay one step ahead of the violators.</a:t>
            </a:r>
          </a:p>
          <a:p>
            <a:pPr marL="342900" marR="0" indent="-342900" algn="l">
              <a:lnSpc>
                <a:spcPct val="120000"/>
              </a:lnSpc>
              <a:buFont typeface="+mj-lt"/>
              <a:buAutoNum type="arabicPeriod"/>
            </a:pPr>
            <a:r>
              <a:rPr lang="en-US" sz="1800" b="1" i="0" dirty="0">
                <a:solidFill>
                  <a:srgbClr val="222222"/>
                </a:solidFill>
                <a:effectLst/>
              </a:rPr>
              <a:t>Anti-Money Laundering (AML) Compliance: </a:t>
            </a:r>
            <a:r>
              <a:rPr lang="en-US" sz="1800" b="0" i="0" dirty="0">
                <a:solidFill>
                  <a:srgbClr val="222222"/>
                </a:solidFill>
                <a:effectLst/>
              </a:rPr>
              <a:t>AI can assist financial institutions in complying with AML regulations by scrutinizing customer transactions, monitoring suspicious activities, and generating alerts for further investigation. This can be done in all languages, including with unique/special Asian Language characters that were previously difficult to translate into readable data.</a:t>
            </a:r>
          </a:p>
          <a:p>
            <a:pPr marL="342900" marR="0" indent="-342900" algn="l">
              <a:lnSpc>
                <a:spcPct val="120000"/>
              </a:lnSpc>
              <a:buFont typeface="+mj-lt"/>
              <a:buAutoNum type="arabicPeriod"/>
            </a:pPr>
            <a:r>
              <a:rPr lang="en-US" sz="1800" b="1" i="0" dirty="0">
                <a:solidFill>
                  <a:srgbClr val="222222"/>
                </a:solidFill>
                <a:effectLst/>
              </a:rPr>
              <a:t>Transaction Monitoring</a:t>
            </a:r>
            <a:r>
              <a:rPr lang="en-US" sz="1800" b="0" i="0" dirty="0">
                <a:solidFill>
                  <a:srgbClr val="222222"/>
                </a:solidFill>
                <a:effectLst/>
              </a:rPr>
              <a:t>: AI-powered systems can monitor financial transactions and flag any that deviate from established patterns or are potentially non-compliant.  This helps to ensure adherence to regulatory requirements and prevents money laundering or illegal activities. This includes T&amp;E Processing, vender payments, and cash advances</a:t>
            </a:r>
          </a:p>
          <a:p>
            <a:pPr marL="342900" marR="0" indent="-342900" algn="l">
              <a:lnSpc>
                <a:spcPct val="120000"/>
              </a:lnSpc>
              <a:buFont typeface="+mj-lt"/>
              <a:buAutoNum type="arabicPeriod"/>
            </a:pPr>
            <a:r>
              <a:rPr lang="en-US" sz="1800" b="1" i="0" dirty="0">
                <a:solidFill>
                  <a:srgbClr val="222222"/>
                </a:solidFill>
                <a:effectLst/>
              </a:rPr>
              <a:t>Automated Reporting: </a:t>
            </a:r>
            <a:r>
              <a:rPr lang="en-US" sz="1800" b="0" i="0" dirty="0">
                <a:solidFill>
                  <a:srgbClr val="222222"/>
                </a:solidFill>
                <a:effectLst/>
              </a:rPr>
              <a:t>Beyond conventional “batch processing” and traditional “workflow” of reports, AI can now automate the generation of regulatory reports required by government authorities.</a:t>
            </a:r>
          </a:p>
        </p:txBody>
      </p:sp>
      <p:sp>
        <p:nvSpPr>
          <p:cNvPr id="2" name="TextBox 1">
            <a:extLst>
              <a:ext uri="{FF2B5EF4-FFF2-40B4-BE49-F238E27FC236}">
                <a16:creationId xmlns:a16="http://schemas.microsoft.com/office/drawing/2014/main" id="{B7E6FD8A-3C31-0354-5392-74BCC33898D9}"/>
              </a:ext>
            </a:extLst>
          </p:cNvPr>
          <p:cNvSpPr txBox="1"/>
          <p:nvPr/>
        </p:nvSpPr>
        <p:spPr>
          <a:xfrm>
            <a:off x="85458" y="140548"/>
            <a:ext cx="10557377"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Top Seven Practical AI Uses to Enable Compliance and Controls </a:t>
            </a:r>
          </a:p>
        </p:txBody>
      </p:sp>
    </p:spTree>
    <p:extLst>
      <p:ext uri="{BB962C8B-B14F-4D97-AF65-F5344CB8AC3E}">
        <p14:creationId xmlns:p14="http://schemas.microsoft.com/office/powerpoint/2010/main" val="71797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3825E-50C2-AC11-D01B-76DE6BB80BA8}"/>
            </a:ext>
          </a:extLst>
        </p:cNvPr>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04AD52E0-F178-51CC-EA5B-7E6E37DD90FB}"/>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FD51067C-B434-DB44-249F-E58ABED3AB4C}"/>
              </a:ext>
            </a:extLst>
          </p:cNvPr>
          <p:cNvSpPr>
            <a:spLocks noGrp="1"/>
          </p:cNvSpPr>
          <p:nvPr/>
        </p:nvSpPr>
        <p:spPr>
          <a:xfrm>
            <a:off x="591150" y="1077784"/>
            <a:ext cx="9520631" cy="834887"/>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sz="1400" b="0" i="0" dirty="0">
              <a:solidFill>
                <a:srgbClr val="222222"/>
              </a:solidFill>
              <a:effectLst/>
            </a:endParaRPr>
          </a:p>
        </p:txBody>
      </p:sp>
      <p:sp>
        <p:nvSpPr>
          <p:cNvPr id="2" name="TextBox 1">
            <a:extLst>
              <a:ext uri="{FF2B5EF4-FFF2-40B4-BE49-F238E27FC236}">
                <a16:creationId xmlns:a16="http://schemas.microsoft.com/office/drawing/2014/main" id="{4F935BF5-3045-0512-9D63-C8FA23F3ADF1}"/>
              </a:ext>
            </a:extLst>
          </p:cNvPr>
          <p:cNvSpPr txBox="1"/>
          <p:nvPr/>
        </p:nvSpPr>
        <p:spPr>
          <a:xfrm>
            <a:off x="126762" y="144366"/>
            <a:ext cx="11746805"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Top Seven Practical AI Uses to Enable Compliance and Controls (Cont.) </a:t>
            </a:r>
          </a:p>
        </p:txBody>
      </p:sp>
      <p:sp>
        <p:nvSpPr>
          <p:cNvPr id="4" name="TextBox 3">
            <a:extLst>
              <a:ext uri="{FF2B5EF4-FFF2-40B4-BE49-F238E27FC236}">
                <a16:creationId xmlns:a16="http://schemas.microsoft.com/office/drawing/2014/main" id="{045281A5-4FB6-D20C-DDD7-79247D9DA01D}"/>
              </a:ext>
            </a:extLst>
          </p:cNvPr>
          <p:cNvSpPr txBox="1"/>
          <p:nvPr/>
        </p:nvSpPr>
        <p:spPr>
          <a:xfrm>
            <a:off x="126762" y="1077784"/>
            <a:ext cx="11938476" cy="4739759"/>
          </a:xfrm>
          <a:prstGeom prst="rect">
            <a:avLst/>
          </a:prstGeom>
          <a:noFill/>
        </p:spPr>
        <p:txBody>
          <a:bodyPr wrap="square">
            <a:spAutoFit/>
          </a:bodyPr>
          <a:lstStyle/>
          <a:p>
            <a:pPr algn="l"/>
            <a:r>
              <a:rPr lang="en-US" b="1" i="0" dirty="0">
                <a:effectLst/>
              </a:rPr>
              <a:t> 5.  Risk Assessment and Mitigation:</a:t>
            </a:r>
            <a:endParaRPr lang="en-US" b="0" i="0" dirty="0">
              <a:effectLst/>
            </a:endParaRPr>
          </a:p>
          <a:p>
            <a:pPr marL="0" marR="0" algn="l"/>
            <a:r>
              <a:rPr lang="en-US" b="0" i="0" dirty="0">
                <a:solidFill>
                  <a:srgbClr val="222222"/>
                </a:solidFill>
                <a:effectLst/>
              </a:rPr>
              <a:t>AI models can analyze vast datasets to assess risks associated with investments, loans, or other financial decisions. The great advantage of the new AI capabilities in this area includes identifying the wide range of existing assets and loans instead of a more narrowed bank of financial vehicles. It aids in identifying potential issues and allows for better-informed risk management strategies.  </a:t>
            </a:r>
          </a:p>
          <a:p>
            <a:pPr marL="1200150" lvl="2" indent="-285750">
              <a:buFont typeface="Arial" panose="020B0604020202020204" pitchFamily="34" charset="0"/>
              <a:buChar char="•"/>
            </a:pPr>
            <a:r>
              <a:rPr lang="en-US" sz="1600" b="0" i="0" dirty="0">
                <a:solidFill>
                  <a:srgbClr val="222222"/>
                </a:solidFill>
                <a:effectLst/>
              </a:rPr>
              <a:t> This includes monitoring vendors/clients that are arm's length of a corporation to ensure compliance, which regulatory acts such as FCPA require. (large amounts of data outside the control of an organization)</a:t>
            </a:r>
          </a:p>
          <a:p>
            <a:pPr algn="l">
              <a:spcAft>
                <a:spcPts val="0"/>
              </a:spcAft>
              <a:buFont typeface="Arial" panose="020B0604020202020204" pitchFamily="34" charset="0"/>
              <a:buChar char="•"/>
            </a:pPr>
            <a:endParaRPr lang="en-US" b="0" i="0" dirty="0">
              <a:solidFill>
                <a:srgbClr val="222222"/>
              </a:solidFill>
              <a:effectLst/>
            </a:endParaRPr>
          </a:p>
          <a:p>
            <a:pPr marL="0" marR="0" algn="l"/>
            <a:r>
              <a:rPr lang="en-US" b="1" i="0" dirty="0">
                <a:solidFill>
                  <a:srgbClr val="222222"/>
                </a:solidFill>
                <a:effectLst/>
              </a:rPr>
              <a:t>6. Audit Support:</a:t>
            </a:r>
            <a:endParaRPr lang="en-US" b="0" i="0" dirty="0">
              <a:solidFill>
                <a:srgbClr val="222222"/>
              </a:solidFill>
              <a:effectLst/>
            </a:endParaRPr>
          </a:p>
          <a:p>
            <a:pPr marL="0" marR="0" algn="l"/>
            <a:r>
              <a:rPr lang="en-US" b="0" i="0" dirty="0">
                <a:solidFill>
                  <a:srgbClr val="222222"/>
                </a:solidFill>
                <a:effectLst/>
              </a:rPr>
              <a:t>Gone are the days of Yellow Workpapers in Binders and traditional audit software that rely on “If/then” statements. AI can now assist internal and external auditors by quickly analyzing vast amounts of financial and operational data, identifying potential compliance issues, and suggesting areas for further examination.</a:t>
            </a:r>
          </a:p>
          <a:p>
            <a:pPr marL="0" marR="0" algn="l"/>
            <a:r>
              <a:rPr lang="en-US" b="0" i="0" dirty="0">
                <a:solidFill>
                  <a:srgbClr val="222222"/>
                </a:solidFill>
                <a:effectLst/>
              </a:rPr>
              <a:t> </a:t>
            </a:r>
          </a:p>
          <a:p>
            <a:pPr marL="0" marR="0" algn="l"/>
            <a:r>
              <a:rPr lang="en-US" b="1" i="0" dirty="0">
                <a:solidFill>
                  <a:srgbClr val="222222"/>
                </a:solidFill>
                <a:effectLst/>
              </a:rPr>
              <a:t>7.  Customer Due Diligence:</a:t>
            </a:r>
            <a:endParaRPr lang="en-US" b="0" i="0" dirty="0">
              <a:solidFill>
                <a:srgbClr val="222222"/>
              </a:solidFill>
              <a:effectLst/>
            </a:endParaRPr>
          </a:p>
          <a:p>
            <a:pPr marL="0" marR="0" algn="l"/>
            <a:r>
              <a:rPr lang="en-US" b="0" i="0" dirty="0">
                <a:solidFill>
                  <a:srgbClr val="222222"/>
                </a:solidFill>
                <a:effectLst/>
              </a:rPr>
              <a:t>AI-driven tools have always assisted in verifying customer identities, conducting background checks, and assessing potential risks associated with new or existing customers. AI can help look to the future and analyze more intangible/predictive data to ensure that an individual or an entity that may not be high-risk today, but in the medium or long term will present issues.</a:t>
            </a:r>
          </a:p>
        </p:txBody>
      </p:sp>
    </p:spTree>
    <p:extLst>
      <p:ext uri="{BB962C8B-B14F-4D97-AF65-F5344CB8AC3E}">
        <p14:creationId xmlns:p14="http://schemas.microsoft.com/office/powerpoint/2010/main" val="359345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46747-57B1-0E27-9F51-CFB37DF6C164}"/>
            </a:ext>
          </a:extLst>
        </p:cNvPr>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5CA3263A-FC4B-90D1-31DE-6ED684D2C4A3}"/>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84BFE83D-10B1-29EC-3D9F-64A5F4D3DA92}"/>
              </a:ext>
            </a:extLst>
          </p:cNvPr>
          <p:cNvSpPr>
            <a:spLocks noGrp="1"/>
          </p:cNvSpPr>
          <p:nvPr/>
        </p:nvSpPr>
        <p:spPr>
          <a:xfrm>
            <a:off x="591150" y="1077784"/>
            <a:ext cx="9520631" cy="834887"/>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sz="1400" b="0" i="0" dirty="0">
              <a:solidFill>
                <a:srgbClr val="222222"/>
              </a:solidFill>
              <a:effectLst/>
            </a:endParaRPr>
          </a:p>
        </p:txBody>
      </p:sp>
      <p:sp>
        <p:nvSpPr>
          <p:cNvPr id="2" name="TextBox 1">
            <a:extLst>
              <a:ext uri="{FF2B5EF4-FFF2-40B4-BE49-F238E27FC236}">
                <a16:creationId xmlns:a16="http://schemas.microsoft.com/office/drawing/2014/main" id="{279659D9-737F-A95B-4B31-5E1FE4FD3E83}"/>
              </a:ext>
            </a:extLst>
          </p:cNvPr>
          <p:cNvSpPr txBox="1"/>
          <p:nvPr/>
        </p:nvSpPr>
        <p:spPr>
          <a:xfrm>
            <a:off x="474291" y="2090172"/>
            <a:ext cx="11717709" cy="2677656"/>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However, with all of these practical uses of AI </a:t>
            </a:r>
          </a:p>
          <a:p>
            <a:r>
              <a:rPr lang="en-U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there needs to be tighter compliance and controls on AI itself</a:t>
            </a:r>
          </a:p>
          <a:p>
            <a:endParaRPr lang="en-U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AI is the equivalent of giving a 14-year-old access to all of </a:t>
            </a:r>
          </a:p>
          <a:p>
            <a:r>
              <a:rPr lang="en-U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data and information in the world without any life experience or discipline   </a:t>
            </a:r>
          </a:p>
        </p:txBody>
      </p:sp>
    </p:spTree>
    <p:extLst>
      <p:ext uri="{BB962C8B-B14F-4D97-AF65-F5344CB8AC3E}">
        <p14:creationId xmlns:p14="http://schemas.microsoft.com/office/powerpoint/2010/main" val="109252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0E88B-3B87-3F66-DB40-A9581192E01F}"/>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986453F-DCDF-EF6D-5D93-39F414115DD1}"/>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2" name="Title 1">
            <a:extLst>
              <a:ext uri="{FF2B5EF4-FFF2-40B4-BE49-F238E27FC236}">
                <a16:creationId xmlns:a16="http://schemas.microsoft.com/office/drawing/2014/main" id="{3E637EAB-9DB8-9B5B-2445-36BEBC221B51}"/>
              </a:ext>
            </a:extLst>
          </p:cNvPr>
          <p:cNvSpPr>
            <a:spLocks noGrp="1"/>
          </p:cNvSpPr>
          <p:nvPr>
            <p:ph type="title"/>
          </p:nvPr>
        </p:nvSpPr>
        <p:spPr>
          <a:xfrm>
            <a:off x="838200" y="2766218"/>
            <a:ext cx="10515600" cy="1325563"/>
          </a:xfrm>
        </p:spPr>
        <p:txBody>
          <a:bodyPr>
            <a:normAutofit fontScale="90000"/>
          </a:bodyPr>
          <a:lstStyle/>
          <a:p>
            <a:r>
              <a:rPr lang="en-US" sz="4800" b="1" dirty="0">
                <a:solidFill>
                  <a:schemeClr val="bg1"/>
                </a:solidFill>
                <a:latin typeface="Arial" panose="020B0604020202020204" pitchFamily="34" charset="0"/>
                <a:cs typeface="Arial" panose="020B0604020202020204" pitchFamily="34" charset="0"/>
              </a:rPr>
              <a:t>Insert Divider or Transition Messaging</a:t>
            </a:r>
          </a:p>
        </p:txBody>
      </p:sp>
    </p:spTree>
    <p:extLst>
      <p:ext uri="{BB962C8B-B14F-4D97-AF65-F5344CB8AC3E}">
        <p14:creationId xmlns:p14="http://schemas.microsoft.com/office/powerpoint/2010/main" val="315203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459C2-FE11-2075-A656-51EBACE12059}"/>
            </a:ext>
          </a:extLst>
        </p:cNvPr>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3C053FD4-19BD-4EE3-F971-63F7A4686DE0}"/>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B9846E78-BED3-A906-790C-3E5E984A10BA}"/>
              </a:ext>
            </a:extLst>
          </p:cNvPr>
          <p:cNvSpPr>
            <a:spLocks noGrp="1"/>
          </p:cNvSpPr>
          <p:nvPr/>
        </p:nvSpPr>
        <p:spPr>
          <a:xfrm>
            <a:off x="781050" y="882720"/>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solidFill>
                  <a:srgbClr val="424143"/>
                </a:solidFill>
                <a:latin typeface="Arial" panose="020B0604020202020204" pitchFamily="34" charset="0"/>
                <a:cs typeface="Arial" panose="020B0604020202020204" pitchFamily="34" charset="0"/>
              </a:rPr>
              <a:t>Click to add session content</a:t>
            </a:r>
          </a:p>
        </p:txBody>
      </p:sp>
    </p:spTree>
    <p:extLst>
      <p:ext uri="{BB962C8B-B14F-4D97-AF65-F5344CB8AC3E}">
        <p14:creationId xmlns:p14="http://schemas.microsoft.com/office/powerpoint/2010/main" val="1634540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DF2AD-32C5-582C-58BE-349F0D4669B1}"/>
            </a:ext>
          </a:extLst>
        </p:cNvPr>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E7847BF2-45C4-4307-479A-BE1D3CDD2898}"/>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BB35FE17-5039-2496-E6B8-75CFC159E3D9}"/>
              </a:ext>
            </a:extLst>
          </p:cNvPr>
          <p:cNvSpPr>
            <a:spLocks noGrp="1"/>
          </p:cNvSpPr>
          <p:nvPr/>
        </p:nvSpPr>
        <p:spPr>
          <a:xfrm>
            <a:off x="781050" y="882720"/>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solidFill>
                  <a:srgbClr val="424143"/>
                </a:solidFill>
                <a:latin typeface="Arial" panose="020B0604020202020204" pitchFamily="34" charset="0"/>
                <a:cs typeface="Arial" panose="020B0604020202020204" pitchFamily="34" charset="0"/>
              </a:rPr>
              <a:t>Click to add session content</a:t>
            </a:r>
          </a:p>
        </p:txBody>
      </p:sp>
    </p:spTree>
    <p:extLst>
      <p:ext uri="{BB962C8B-B14F-4D97-AF65-F5344CB8AC3E}">
        <p14:creationId xmlns:p14="http://schemas.microsoft.com/office/powerpoint/2010/main" val="4264213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5C14B-9CB1-021D-8558-B37EBB6E0E82}"/>
            </a:ext>
          </a:extLst>
        </p:cNvPr>
        <p:cNvGrpSpPr/>
        <p:nvPr/>
      </p:nvGrpSpPr>
      <p:grpSpPr>
        <a:xfrm>
          <a:off x="0" y="0"/>
          <a:ext cx="0" cy="0"/>
          <a:chOff x="0" y="0"/>
          <a:chExt cx="0" cy="0"/>
        </a:xfrm>
      </p:grpSpPr>
      <p:pic>
        <p:nvPicPr>
          <p:cNvPr id="5" name="Content Placeholder 4" descr="A white screen with blue text&#10;&#10;Description automatically generated">
            <a:extLst>
              <a:ext uri="{FF2B5EF4-FFF2-40B4-BE49-F238E27FC236}">
                <a16:creationId xmlns:a16="http://schemas.microsoft.com/office/drawing/2014/main" id="{569ABEED-89C8-5647-8F8C-BCDAA51C1154}"/>
              </a:ext>
            </a:extLst>
          </p:cNvPr>
          <p:cNvPicPr>
            <a:picLocks noGrp="1" noRot="1" noChangeAspect="1" noMove="1" noResize="1" noEditPoints="1" noAdjustHandles="1" noChangeArrowheads="1" noChangeShapeType="1" noCrop="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Subtitle 2">
            <a:extLst>
              <a:ext uri="{FF2B5EF4-FFF2-40B4-BE49-F238E27FC236}">
                <a16:creationId xmlns:a16="http://schemas.microsoft.com/office/drawing/2014/main" id="{62E8C4A4-5F66-1F58-9578-A98BB59F3585}"/>
              </a:ext>
            </a:extLst>
          </p:cNvPr>
          <p:cNvSpPr>
            <a:spLocks noGrp="1"/>
          </p:cNvSpPr>
          <p:nvPr/>
        </p:nvSpPr>
        <p:spPr>
          <a:xfrm>
            <a:off x="781050" y="882720"/>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solidFill>
                  <a:srgbClr val="424143"/>
                </a:solidFill>
                <a:latin typeface="Arial" panose="020B0604020202020204" pitchFamily="34" charset="0"/>
                <a:cs typeface="Arial" panose="020B0604020202020204" pitchFamily="34" charset="0"/>
              </a:rPr>
              <a:t>Click to add session content</a:t>
            </a:r>
          </a:p>
        </p:txBody>
      </p:sp>
    </p:spTree>
    <p:extLst>
      <p:ext uri="{BB962C8B-B14F-4D97-AF65-F5344CB8AC3E}">
        <p14:creationId xmlns:p14="http://schemas.microsoft.com/office/powerpoint/2010/main" val="3839815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676728a-ca56-4c68-8dcd-9d6a52b4f2e9">
      <Terms xmlns="http://schemas.microsoft.com/office/infopath/2007/PartnerControls"/>
    </lcf76f155ced4ddcb4097134ff3c332f>
    <Imagedescription xmlns="7676728a-ca56-4c68-8dcd-9d6a52b4f2e9" xsi:nil="true"/>
    <TaxCatchAll xmlns="a39504e0-b2f9-40dc-af41-71db898728e8" xsi:nil="true"/>
    <SharedWithUsers xmlns="a39504e0-b2f9-40dc-af41-71db898728e8">
      <UserInfo>
        <DisplayName>Carol Levey</DisplayName>
        <AccountId>15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B6011FDF0BC141B3BBB548A0DF5FEA" ma:contentTypeVersion="16" ma:contentTypeDescription="Create a new document." ma:contentTypeScope="" ma:versionID="0a691e2bd167f568ca44b3dd899aa71f">
  <xsd:schema xmlns:xsd="http://www.w3.org/2001/XMLSchema" xmlns:xs="http://www.w3.org/2001/XMLSchema" xmlns:p="http://schemas.microsoft.com/office/2006/metadata/properties" xmlns:ns2="7676728a-ca56-4c68-8dcd-9d6a52b4f2e9" xmlns:ns3="a39504e0-b2f9-40dc-af41-71db898728e8" targetNamespace="http://schemas.microsoft.com/office/2006/metadata/properties" ma:root="true" ma:fieldsID="e3bcf78b0b64799944b582c41a646b5c" ns2:_="" ns3:_="">
    <xsd:import namespace="7676728a-ca56-4c68-8dcd-9d6a52b4f2e9"/>
    <xsd:import namespace="a39504e0-b2f9-40dc-af41-71db898728e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Imagedescrip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76728a-ca56-4c68-8dcd-9d6a52b4f2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5195bc7-5cc9-4940-8617-59e9b00e0b82"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Imagedescription" ma:index="19" nillable="true" ma:displayName="Image description" ma:format="Dropdown" ma:internalName="Imagedescription">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9504e0-b2f9-40dc-af41-71db898728e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ee3deeb-92e7-47af-a102-108654926692}" ma:internalName="TaxCatchAll" ma:showField="CatchAllData" ma:web="a39504e0-b2f9-40dc-af41-71db898728e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4C9DA9-1A72-4DB6-A456-6E74D1443D30}">
  <ds:schemaRefs>
    <ds:schemaRef ds:uri="http://schemas.microsoft.com/office/2006/metadata/properties"/>
    <ds:schemaRef ds:uri="http://schemas.microsoft.com/office/infopath/2007/PartnerControls"/>
    <ds:schemaRef ds:uri="7676728a-ca56-4c68-8dcd-9d6a52b4f2e9"/>
    <ds:schemaRef ds:uri="a39504e0-b2f9-40dc-af41-71db898728e8"/>
  </ds:schemaRefs>
</ds:datastoreItem>
</file>

<file path=customXml/itemProps2.xml><?xml version="1.0" encoding="utf-8"?>
<ds:datastoreItem xmlns:ds="http://schemas.openxmlformats.org/officeDocument/2006/customXml" ds:itemID="{95DFA3A0-3F72-4CF5-99A7-464D43726826}">
  <ds:schemaRefs>
    <ds:schemaRef ds:uri="http://schemas.microsoft.com/sharepoint/v3/contenttype/forms"/>
  </ds:schemaRefs>
</ds:datastoreItem>
</file>

<file path=customXml/itemProps3.xml><?xml version="1.0" encoding="utf-8"?>
<ds:datastoreItem xmlns:ds="http://schemas.openxmlformats.org/officeDocument/2006/customXml" ds:itemID="{1C6902A6-F849-4978-A037-CB4F37A93D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76728a-ca56-4c68-8dcd-9d6a52b4f2e9"/>
    <ds:schemaRef ds:uri="a39504e0-b2f9-40dc-af41-71db898728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45</TotalTime>
  <Words>600</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AI Moving Beyond Big Data Analytics/Machine Learning   </vt:lpstr>
      <vt:lpstr>PowerPoint Presentation</vt:lpstr>
      <vt:lpstr>PowerPoint Presentation</vt:lpstr>
      <vt:lpstr>PowerPoint Presentation</vt:lpstr>
      <vt:lpstr>Insert Divider or Transition Messaging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Orlowski, Frank</cp:lastModifiedBy>
  <cp:revision>10</cp:revision>
  <dcterms:created xsi:type="dcterms:W3CDTF">2024-02-07T19:23:16Z</dcterms:created>
  <dcterms:modified xsi:type="dcterms:W3CDTF">2024-02-21T15:19:45Z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0x0101005BB6011FDF0BC141B3BBB548A0DF5FEA</vt:lpwstr>
  </property>
  <property fmtid="{D5CDD505-2E9C-101B-9397-08002B2CF9AE}" pid="3" name="MediaServiceImageTags">
    <vt:lpwstr/>
  </property>
</Properties>
</file>